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handoutMasterIdLst>
    <p:handoutMasterId r:id="rId30"/>
  </p:handoutMasterIdLst>
  <p:sldIdLst>
    <p:sldId id="256" r:id="rId2"/>
    <p:sldId id="308" r:id="rId3"/>
    <p:sldId id="295" r:id="rId4"/>
    <p:sldId id="276" r:id="rId5"/>
    <p:sldId id="284" r:id="rId6"/>
    <p:sldId id="294" r:id="rId7"/>
    <p:sldId id="328" r:id="rId8"/>
    <p:sldId id="329" r:id="rId9"/>
    <p:sldId id="297" r:id="rId10"/>
    <p:sldId id="301" r:id="rId11"/>
    <p:sldId id="298" r:id="rId12"/>
    <p:sldId id="300" r:id="rId13"/>
    <p:sldId id="324" r:id="rId14"/>
    <p:sldId id="325" r:id="rId15"/>
    <p:sldId id="320" r:id="rId16"/>
    <p:sldId id="322" r:id="rId17"/>
    <p:sldId id="316" r:id="rId18"/>
    <p:sldId id="304" r:id="rId19"/>
    <p:sldId id="317" r:id="rId20"/>
    <p:sldId id="310" r:id="rId21"/>
    <p:sldId id="312" r:id="rId22"/>
    <p:sldId id="313" r:id="rId23"/>
    <p:sldId id="302" r:id="rId24"/>
    <p:sldId id="330" r:id="rId25"/>
    <p:sldId id="306" r:id="rId26"/>
    <p:sldId id="318" r:id="rId27"/>
    <p:sldId id="327"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Blue-PaulaO" initials="G" lastIdx="13" clrIdx="0">
    <p:extLst>
      <p:ext uri="{19B8F6BF-5375-455C-9EA6-DF929625EA0E}">
        <p15:presenceInfo xmlns:p15="http://schemas.microsoft.com/office/powerpoint/2012/main" userId="GoBlue-Paul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EF8"/>
    <a:srgbClr val="00249C"/>
    <a:srgbClr val="466AAB"/>
    <a:srgbClr val="202A44"/>
    <a:srgbClr val="F68D2E"/>
    <a:srgbClr val="FCE300"/>
    <a:srgbClr val="D6001C"/>
    <a:srgbClr val="FFB81C"/>
    <a:srgbClr val="64A7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4"/>
    <p:restoredTop sz="94701"/>
  </p:normalViewPr>
  <p:slideViewPr>
    <p:cSldViewPr snapToGrid="0" snapToObjects="1">
      <p:cViewPr varScale="1">
        <p:scale>
          <a:sx n="89" d="100"/>
          <a:sy n="89" d="100"/>
        </p:scale>
        <p:origin x="826" y="77"/>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80" d="100"/>
          <a:sy n="80" d="100"/>
        </p:scale>
        <p:origin x="-196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r>
              <a:rPr lang="pt-PT" dirty="0" smtClean="0"/>
              <a:t>01-10-2020</a:t>
            </a:r>
            <a:endParaRPr lang="pt-PT" dirty="0"/>
          </a:p>
        </p:txBody>
      </p:sp>
      <p:sp>
        <p:nvSpPr>
          <p:cNvPr id="4" name="Marcador de Posição do Rodapé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48F1E4F-5D3D-4F8F-9978-384A6E2F591C}" type="slidenum">
              <a:rPr lang="pt-PT" smtClean="0"/>
              <a:t>‹nº›</a:t>
            </a:fld>
            <a:endParaRPr lang="pt-PT"/>
          </a:p>
        </p:txBody>
      </p:sp>
    </p:spTree>
    <p:extLst>
      <p:ext uri="{BB962C8B-B14F-4D97-AF65-F5344CB8AC3E}">
        <p14:creationId xmlns:p14="http://schemas.microsoft.com/office/powerpoint/2010/main" val="1116314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0715F1-7D0C-EA42-B345-3949AD2C112A}" type="datetimeFigureOut">
              <a:rPr lang="en-US" smtClean="0"/>
              <a:t>12/7/2021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A292579-ABB7-DF4C-AD73-A6ADBADF861D}" type="slidenum">
              <a:rPr lang="en-US" smtClean="0"/>
              <a:t>‹nº›</a:t>
            </a:fld>
            <a:endParaRPr lang="en-US"/>
          </a:p>
        </p:txBody>
      </p:sp>
    </p:spTree>
    <p:extLst>
      <p:ext uri="{BB962C8B-B14F-4D97-AF65-F5344CB8AC3E}">
        <p14:creationId xmlns:p14="http://schemas.microsoft.com/office/powerpoint/2010/main" val="245845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EE81A-2178-454D-84B3-FD5E4D87B93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217051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EE81A-2178-454D-84B3-FD5E4D87B93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109389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EE81A-2178-454D-84B3-FD5E4D87B93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125994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EE81A-2178-454D-84B3-FD5E4D87B93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80448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EE81A-2178-454D-84B3-FD5E4D87B93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308370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EE81A-2178-454D-84B3-FD5E4D87B93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426249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EE81A-2178-454D-84B3-FD5E4D87B93D}"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332101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EE81A-2178-454D-84B3-FD5E4D87B93D}"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17369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EE81A-2178-454D-84B3-FD5E4D87B93D}"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374012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EE81A-2178-454D-84B3-FD5E4D87B93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58402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EE81A-2178-454D-84B3-FD5E4D87B93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5D45C-82C7-2F4A-BC5C-A0A243746AC8}" type="slidenum">
              <a:rPr lang="en-US" smtClean="0"/>
              <a:t>‹nº›</a:t>
            </a:fld>
            <a:endParaRPr lang="en-US"/>
          </a:p>
        </p:txBody>
      </p:sp>
    </p:spTree>
    <p:extLst>
      <p:ext uri="{BB962C8B-B14F-4D97-AF65-F5344CB8AC3E}">
        <p14:creationId xmlns:p14="http://schemas.microsoft.com/office/powerpoint/2010/main" val="162506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EE81A-2178-454D-84B3-FD5E4D87B93D}" type="datetimeFigureOut">
              <a:rPr lang="en-US" smtClean="0"/>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5D45C-82C7-2F4A-BC5C-A0A243746AC8}" type="slidenum">
              <a:rPr lang="en-US" smtClean="0"/>
              <a:t>‹nº›</a:t>
            </a:fld>
            <a:endParaRPr lang="en-US"/>
          </a:p>
        </p:txBody>
      </p:sp>
    </p:spTree>
    <p:extLst>
      <p:ext uri="{BB962C8B-B14F-4D97-AF65-F5344CB8AC3E}">
        <p14:creationId xmlns:p14="http://schemas.microsoft.com/office/powerpoint/2010/main" val="1214623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s://www.instituto-camoes.pt/en/activity-camoes/what-we-do/co-operation/activity/funding/go-blue" TargetMode="External"/><Relationship Id="rId7" Type="http://schemas.openxmlformats.org/officeDocument/2006/relationships/image" Target="../media/image9.emf"/><Relationship Id="rId12" Type="http://schemas.openxmlformats.org/officeDocument/2006/relationships/image" Target="../media/image7.emf"/><Relationship Id="rId2" Type="http://schemas.openxmlformats.org/officeDocument/2006/relationships/hyperlink" Target="http://www.futuroscriativos.org/procultura/" TargetMode="External"/><Relationship Id="rId1" Type="http://schemas.openxmlformats.org/officeDocument/2006/relationships/slideLayout" Target="../slideLayouts/slideLayout1.xml"/><Relationship Id="rId6" Type="http://schemas.openxmlformats.org/officeDocument/2006/relationships/hyperlink" Target="mailto:goblue@cam&#245;es.mne.pt" TargetMode="External"/><Relationship Id="rId11" Type="http://schemas.openxmlformats.org/officeDocument/2006/relationships/image" Target="../media/image6.png"/><Relationship Id="rId5" Type="http://schemas.openxmlformats.org/officeDocument/2006/relationships/hyperlink" Target="mailto:procultura@camoes.mne.pt" TargetMode="External"/><Relationship Id="rId10" Type="http://schemas.openxmlformats.org/officeDocument/2006/relationships/image" Target="../media/image5.png"/><Relationship Id="rId4" Type="http://schemas.openxmlformats.org/officeDocument/2006/relationships/hyperlink" Target="http://www.goblue.co.ke/" TargetMode="Externa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emf"/><Relationship Id="rId7"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3.png"/><Relationship Id="rId12"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6.pn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emf"/><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446E249-D372-E142-B2A0-C1686D2BC27A}"/>
              </a:ext>
            </a:extLst>
          </p:cNvPr>
          <p:cNvSpPr>
            <a:spLocks noGrp="1"/>
          </p:cNvSpPr>
          <p:nvPr>
            <p:ph type="ctrTitle"/>
          </p:nvPr>
        </p:nvSpPr>
        <p:spPr>
          <a:xfrm>
            <a:off x="7066722" y="3619108"/>
            <a:ext cx="4988498" cy="733700"/>
          </a:xfrm>
        </p:spPr>
        <p:txBody>
          <a:bodyPr anchor="t">
            <a:noAutofit/>
          </a:bodyPr>
          <a:lstStyle/>
          <a:p>
            <a:pPr algn="r"/>
            <a:r>
              <a:rPr lang="pt-PT" sz="2500" b="1" dirty="0">
                <a:solidFill>
                  <a:srgbClr val="00249C"/>
                </a:solidFill>
                <a:latin typeface="+mn-lt"/>
                <a:ea typeface="+mn-ea"/>
                <a:cs typeface="+mn-cs"/>
              </a:rPr>
              <a:t>CALL FOR PROPOSALS</a:t>
            </a:r>
            <a:br>
              <a:rPr lang="pt-PT" sz="2500" b="1" dirty="0">
                <a:solidFill>
                  <a:srgbClr val="00249C"/>
                </a:solidFill>
                <a:latin typeface="+mn-lt"/>
                <a:ea typeface="+mn-ea"/>
                <a:cs typeface="+mn-cs"/>
              </a:rPr>
            </a:br>
            <a:r>
              <a:rPr lang="pt-PT" sz="2500" b="1" dirty="0">
                <a:solidFill>
                  <a:srgbClr val="00249C"/>
                </a:solidFill>
                <a:latin typeface="+mn-lt"/>
                <a:ea typeface="+mn-ea"/>
                <a:cs typeface="+mn-cs"/>
              </a:rPr>
              <a:t>TOURISM AND CULTURAL HERITAGE</a:t>
            </a:r>
          </a:p>
        </p:txBody>
      </p:sp>
      <p:sp>
        <p:nvSpPr>
          <p:cNvPr id="36" name="Subtitle 2">
            <a:extLst>
              <a:ext uri="{FF2B5EF4-FFF2-40B4-BE49-F238E27FC236}">
                <a16:creationId xmlns:a16="http://schemas.microsoft.com/office/drawing/2014/main" id="{1E8C48D2-8BF8-8C4F-A8D2-F5CC0708A6EA}"/>
              </a:ext>
            </a:extLst>
          </p:cNvPr>
          <p:cNvSpPr>
            <a:spLocks noGrp="1"/>
          </p:cNvSpPr>
          <p:nvPr>
            <p:ph type="subTitle" idx="1"/>
          </p:nvPr>
        </p:nvSpPr>
        <p:spPr>
          <a:xfrm>
            <a:off x="7750500" y="4808530"/>
            <a:ext cx="4157820" cy="691025"/>
          </a:xfrm>
        </p:spPr>
        <p:txBody>
          <a:bodyPr>
            <a:normAutofit/>
          </a:bodyPr>
          <a:lstStyle/>
          <a:p>
            <a:pPr algn="r">
              <a:lnSpc>
                <a:spcPct val="100000"/>
              </a:lnSpc>
            </a:pPr>
            <a:r>
              <a:rPr lang="en-US" sz="1800" dirty="0">
                <a:solidFill>
                  <a:srgbClr val="00249C"/>
                </a:solidFill>
              </a:rPr>
              <a:t>UNTIL </a:t>
            </a:r>
            <a:r>
              <a:rPr lang="en-GB" sz="1800" dirty="0">
                <a:solidFill>
                  <a:srgbClr val="00249C"/>
                </a:solidFill>
                <a:latin typeface="Calibri" panose="020F0502020204030204" pitchFamily="34" charset="0"/>
                <a:ea typeface="Calibri" panose="020F0502020204030204" pitchFamily="34" charset="0"/>
                <a:cs typeface="Times New Roman" panose="02020603050405020304" pitchFamily="18" charset="0"/>
              </a:rPr>
              <a:t>4</a:t>
            </a:r>
            <a:r>
              <a:rPr lang="en-GB" sz="1800" baseline="30000" dirty="0">
                <a:solidFill>
                  <a:srgbClr val="00249C"/>
                </a:solidFill>
                <a:latin typeface="Calibri" panose="020F0502020204030204" pitchFamily="34" charset="0"/>
                <a:ea typeface="Calibri" panose="020F0502020204030204" pitchFamily="34" charset="0"/>
                <a:cs typeface="Times New Roman" panose="02020603050405020304" pitchFamily="18" charset="0"/>
              </a:rPr>
              <a:t>th</a:t>
            </a:r>
            <a:r>
              <a:rPr lang="en-US" sz="1800" dirty="0" smtClean="0">
                <a:solidFill>
                  <a:srgbClr val="00249C"/>
                </a:solidFill>
              </a:rPr>
              <a:t> FEBRUARY </a:t>
            </a:r>
            <a:r>
              <a:rPr lang="en-US" sz="1800" dirty="0">
                <a:solidFill>
                  <a:srgbClr val="00249C"/>
                </a:solidFill>
              </a:rPr>
              <a:t>2022</a:t>
            </a:r>
          </a:p>
        </p:txBody>
      </p:sp>
      <p:sp>
        <p:nvSpPr>
          <p:cNvPr id="2" name="Rectangle 2"/>
          <p:cNvSpPr>
            <a:spLocks noChangeArrowheads="1"/>
          </p:cNvSpPr>
          <p:nvPr/>
        </p:nvSpPr>
        <p:spPr bwMode="auto">
          <a:xfrm>
            <a:off x="913294" y="669946"/>
            <a:ext cx="200891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PT"/>
          </a:p>
        </p:txBody>
      </p:sp>
      <p:sp>
        <p:nvSpPr>
          <p:cNvPr id="25" name="TextBox 14">
            <a:extLst>
              <a:ext uri="{FF2B5EF4-FFF2-40B4-BE49-F238E27FC236}">
                <a16:creationId xmlns:a16="http://schemas.microsoft.com/office/drawing/2014/main" id="{CDF2A092-0EED-3D47-8477-CE87907580A6}"/>
              </a:ext>
            </a:extLst>
          </p:cNvPr>
          <p:cNvSpPr txBox="1"/>
          <p:nvPr/>
        </p:nvSpPr>
        <p:spPr>
          <a:xfrm>
            <a:off x="0" y="2033433"/>
            <a:ext cx="6907696" cy="3498194"/>
          </a:xfrm>
          <a:prstGeom prst="rect">
            <a:avLst/>
          </a:prstGeom>
          <a:solidFill>
            <a:srgbClr val="A3DEF8"/>
          </a:solidFill>
        </p:spPr>
        <p:txBody>
          <a:bodyPr wrap="square" lIns="180000" rIns="180000" rtlCol="0" anchor="t">
            <a:noAutofit/>
          </a:bodyPr>
          <a:lstStyle/>
          <a:p>
            <a:endParaRPr lang="pt-PT" sz="1000" b="1" dirty="0">
              <a:solidFill>
                <a:srgbClr val="FFFF00"/>
              </a:solidFill>
            </a:endParaRPr>
          </a:p>
        </p:txBody>
      </p:sp>
      <p:pic>
        <p:nvPicPr>
          <p:cNvPr id="27" name="Imagem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962" y="3124329"/>
            <a:ext cx="1117869" cy="1319970"/>
          </a:xfrm>
          <a:prstGeom prst="rect">
            <a:avLst/>
          </a:prstGeom>
        </p:spPr>
      </p:pic>
      <p:sp>
        <p:nvSpPr>
          <p:cNvPr id="28" name="Retângulo 27"/>
          <p:cNvSpPr/>
          <p:nvPr/>
        </p:nvSpPr>
        <p:spPr>
          <a:xfrm>
            <a:off x="311985" y="2228050"/>
            <a:ext cx="5003916" cy="707886"/>
          </a:xfrm>
          <a:prstGeom prst="rect">
            <a:avLst/>
          </a:prstGeom>
        </p:spPr>
        <p:txBody>
          <a:bodyPr wrap="square">
            <a:spAutoFit/>
          </a:bodyPr>
          <a:lstStyle/>
          <a:p>
            <a:r>
              <a:rPr lang="pt-PT" sz="2000" dirty="0" smtClean="0">
                <a:solidFill>
                  <a:srgbClr val="00249C"/>
                </a:solidFill>
              </a:rPr>
              <a:t>GO BLUE |COMPONENT 1 </a:t>
            </a:r>
          </a:p>
          <a:p>
            <a:r>
              <a:rPr lang="pt-PT" sz="2000" b="1" dirty="0" smtClean="0">
                <a:solidFill>
                  <a:srgbClr val="00249C"/>
                </a:solidFill>
              </a:rPr>
              <a:t>TOURISM </a:t>
            </a:r>
            <a:r>
              <a:rPr lang="pt-PT" sz="2000" b="1" dirty="0">
                <a:solidFill>
                  <a:srgbClr val="00249C"/>
                </a:solidFill>
              </a:rPr>
              <a:t>AND CULTURAL </a:t>
            </a:r>
            <a:r>
              <a:rPr lang="pt-PT" sz="2000" b="1" dirty="0" smtClean="0">
                <a:solidFill>
                  <a:srgbClr val="00249C"/>
                </a:solidFill>
              </a:rPr>
              <a:t>HERITAGE</a:t>
            </a:r>
            <a:endParaRPr lang="pt-PT" sz="2000" b="1" dirty="0">
              <a:solidFill>
                <a:srgbClr val="FFFF00"/>
              </a:solidFill>
            </a:endParaRPr>
          </a:p>
        </p:txBody>
      </p:sp>
      <p:sp>
        <p:nvSpPr>
          <p:cNvPr id="29" name="Retângulo 28"/>
          <p:cNvSpPr/>
          <p:nvPr/>
        </p:nvSpPr>
        <p:spPr>
          <a:xfrm>
            <a:off x="2855801" y="3562035"/>
            <a:ext cx="3624511" cy="1631216"/>
          </a:xfrm>
          <a:prstGeom prst="rect">
            <a:avLst/>
          </a:prstGeom>
        </p:spPr>
        <p:txBody>
          <a:bodyPr wrap="square">
            <a:spAutoFit/>
          </a:bodyPr>
          <a:lstStyle/>
          <a:p>
            <a:r>
              <a:rPr lang="en-US" sz="2000" dirty="0">
                <a:solidFill>
                  <a:srgbClr val="00249C"/>
                </a:solidFill>
              </a:rPr>
              <a:t>Partnership between the </a:t>
            </a:r>
            <a:endParaRPr lang="en-US" sz="2000" dirty="0" smtClean="0">
              <a:solidFill>
                <a:srgbClr val="00249C"/>
              </a:solidFill>
            </a:endParaRPr>
          </a:p>
          <a:p>
            <a:r>
              <a:rPr lang="en-US" sz="2000" dirty="0" smtClean="0">
                <a:solidFill>
                  <a:srgbClr val="00249C"/>
                </a:solidFill>
              </a:rPr>
              <a:t>EU </a:t>
            </a:r>
            <a:r>
              <a:rPr lang="en-US" sz="2000" dirty="0">
                <a:solidFill>
                  <a:srgbClr val="00249C"/>
                </a:solidFill>
              </a:rPr>
              <a:t>and the Government of Kenya to advance the </a:t>
            </a:r>
            <a:endParaRPr lang="en-US" sz="2000" dirty="0" smtClean="0">
              <a:solidFill>
                <a:srgbClr val="00249C"/>
              </a:solidFill>
            </a:endParaRPr>
          </a:p>
          <a:p>
            <a:r>
              <a:rPr lang="en-US" sz="2000" dirty="0" smtClean="0">
                <a:solidFill>
                  <a:srgbClr val="00249C"/>
                </a:solidFill>
              </a:rPr>
              <a:t>Blue </a:t>
            </a:r>
            <a:r>
              <a:rPr lang="en-US" sz="2000" dirty="0">
                <a:solidFill>
                  <a:srgbClr val="00249C"/>
                </a:solidFill>
              </a:rPr>
              <a:t>Economy Agenda </a:t>
            </a:r>
            <a:r>
              <a:rPr lang="en-US" sz="2000" dirty="0" smtClean="0">
                <a:solidFill>
                  <a:srgbClr val="00249C"/>
                </a:solidFill>
              </a:rPr>
              <a:t>through </a:t>
            </a:r>
          </a:p>
          <a:p>
            <a:r>
              <a:rPr lang="en-US" sz="2000" dirty="0" smtClean="0">
                <a:solidFill>
                  <a:srgbClr val="00249C"/>
                </a:solidFill>
              </a:rPr>
              <a:t>Coastal </a:t>
            </a:r>
            <a:r>
              <a:rPr lang="en-US" sz="2000" dirty="0">
                <a:solidFill>
                  <a:srgbClr val="00249C"/>
                </a:solidFill>
              </a:rPr>
              <a:t>Development </a:t>
            </a:r>
            <a:r>
              <a:rPr lang="en-US" sz="2000" dirty="0" smtClean="0">
                <a:solidFill>
                  <a:srgbClr val="00249C"/>
                </a:solidFill>
              </a:rPr>
              <a:t>- </a:t>
            </a:r>
            <a:r>
              <a:rPr lang="en-US" sz="2000" dirty="0">
                <a:solidFill>
                  <a:srgbClr val="00249C"/>
                </a:solidFill>
              </a:rPr>
              <a:t>ʺGo Blue</a:t>
            </a:r>
            <a:r>
              <a:rPr lang="en-US" sz="2000" dirty="0" smtClean="0">
                <a:solidFill>
                  <a:srgbClr val="00249C"/>
                </a:solidFill>
              </a:rPr>
              <a:t>ʺ</a:t>
            </a:r>
            <a:endParaRPr lang="pt-PT" sz="2000" b="1" dirty="0">
              <a:solidFill>
                <a:srgbClr val="00249C"/>
              </a:solidFill>
            </a:endParaRPr>
          </a:p>
        </p:txBody>
      </p:sp>
      <p:grpSp>
        <p:nvGrpSpPr>
          <p:cNvPr id="47" name="Grupo 46"/>
          <p:cNvGrpSpPr/>
          <p:nvPr/>
        </p:nvGrpSpPr>
        <p:grpSpPr>
          <a:xfrm>
            <a:off x="3102" y="690993"/>
            <a:ext cx="12197970" cy="360000"/>
            <a:chOff x="-24826" y="1937903"/>
            <a:chExt cx="12197970" cy="360000"/>
          </a:xfrm>
        </p:grpSpPr>
        <p:sp>
          <p:nvSpPr>
            <p:cNvPr id="48" name="TextBox 14">
              <a:extLst>
                <a:ext uri="{FF2B5EF4-FFF2-40B4-BE49-F238E27FC236}">
                  <a16:creationId xmlns:a16="http://schemas.microsoft.com/office/drawing/2014/main" id="{CDF2A092-0EED-3D47-8477-CE87907580A6}"/>
                </a:ext>
              </a:extLst>
            </p:cNvPr>
            <p:cNvSpPr txBox="1"/>
            <p:nvPr/>
          </p:nvSpPr>
          <p:spPr>
            <a:xfrm>
              <a:off x="-24826" y="2019653"/>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49" name="TextBox 14">
              <a:extLst>
                <a:ext uri="{FF2B5EF4-FFF2-40B4-BE49-F238E27FC236}">
                  <a16:creationId xmlns:a16="http://schemas.microsoft.com/office/drawing/2014/main" id="{CDF2A092-0EED-3D47-8477-CE87907580A6}"/>
                </a:ext>
              </a:extLst>
            </p:cNvPr>
            <p:cNvSpPr txBox="1"/>
            <p:nvPr/>
          </p:nvSpPr>
          <p:spPr>
            <a:xfrm>
              <a:off x="218050" y="1937903"/>
              <a:ext cx="1800000" cy="360000"/>
            </a:xfrm>
            <a:prstGeom prst="rect">
              <a:avLst/>
            </a:prstGeom>
            <a:solidFill>
              <a:schemeClr val="bg1"/>
            </a:solidFill>
          </p:spPr>
          <p:txBody>
            <a:bodyPr wrap="square" lIns="180000" rIns="180000" rtlCol="0" anchor="t">
              <a:noAutofit/>
            </a:bodyPr>
            <a:lstStyle/>
            <a:p>
              <a:pPr algn="ctr"/>
              <a:r>
                <a:rPr lang="pt-PT" sz="1500" b="1" dirty="0" err="1" smtClean="0">
                  <a:solidFill>
                    <a:srgbClr val="1465AB"/>
                  </a:solidFill>
                </a:rPr>
                <a:t>Lamu</a:t>
              </a:r>
              <a:endParaRPr lang="pt-PT" sz="1500" b="1" dirty="0">
                <a:solidFill>
                  <a:srgbClr val="1465AB"/>
                </a:solidFill>
              </a:endParaRPr>
            </a:p>
          </p:txBody>
        </p:sp>
      </p:grpSp>
      <p:grpSp>
        <p:nvGrpSpPr>
          <p:cNvPr id="50" name="Grupo 49"/>
          <p:cNvGrpSpPr/>
          <p:nvPr/>
        </p:nvGrpSpPr>
        <p:grpSpPr>
          <a:xfrm>
            <a:off x="0" y="139010"/>
            <a:ext cx="12197970" cy="360000"/>
            <a:chOff x="-24826" y="1963206"/>
            <a:chExt cx="12197970" cy="360000"/>
          </a:xfrm>
        </p:grpSpPr>
        <p:sp>
          <p:nvSpPr>
            <p:cNvPr id="51" name="TextBox 14">
              <a:extLst>
                <a:ext uri="{FF2B5EF4-FFF2-40B4-BE49-F238E27FC236}">
                  <a16:creationId xmlns:a16="http://schemas.microsoft.com/office/drawing/2014/main" id="{CDF2A092-0EED-3D47-8477-CE87907580A6}"/>
                </a:ext>
              </a:extLst>
            </p:cNvPr>
            <p:cNvSpPr txBox="1"/>
            <p:nvPr/>
          </p:nvSpPr>
          <p:spPr>
            <a:xfrm>
              <a:off x="-24826" y="2019653"/>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52" name="TextBox 14">
              <a:extLst>
                <a:ext uri="{FF2B5EF4-FFF2-40B4-BE49-F238E27FC236}">
                  <a16:creationId xmlns:a16="http://schemas.microsoft.com/office/drawing/2014/main" id="{CDF2A092-0EED-3D47-8477-CE87907580A6}"/>
                </a:ext>
              </a:extLst>
            </p:cNvPr>
            <p:cNvSpPr txBox="1"/>
            <p:nvPr/>
          </p:nvSpPr>
          <p:spPr>
            <a:xfrm>
              <a:off x="4127259" y="1963206"/>
              <a:ext cx="1800000" cy="360000"/>
            </a:xfrm>
            <a:prstGeom prst="rect">
              <a:avLst/>
            </a:prstGeom>
            <a:solidFill>
              <a:schemeClr val="bg1"/>
            </a:solidFill>
          </p:spPr>
          <p:txBody>
            <a:bodyPr wrap="square" lIns="180000" rIns="180000" rtlCol="0" anchor="t">
              <a:noAutofit/>
            </a:bodyPr>
            <a:lstStyle/>
            <a:p>
              <a:pPr algn="ctr"/>
              <a:r>
                <a:rPr lang="pt-PT" sz="1500" b="1" dirty="0" err="1" smtClean="0">
                  <a:solidFill>
                    <a:srgbClr val="1465AB"/>
                  </a:solidFill>
                </a:rPr>
                <a:t>Kilifi</a:t>
              </a:r>
              <a:endParaRPr lang="pt-PT" sz="1500" b="1" dirty="0">
                <a:solidFill>
                  <a:srgbClr val="1465AB"/>
                </a:solidFill>
              </a:endParaRPr>
            </a:p>
          </p:txBody>
        </p:sp>
      </p:grpSp>
      <p:grpSp>
        <p:nvGrpSpPr>
          <p:cNvPr id="53" name="Grupo 52"/>
          <p:cNvGrpSpPr/>
          <p:nvPr/>
        </p:nvGrpSpPr>
        <p:grpSpPr>
          <a:xfrm>
            <a:off x="3102" y="1544831"/>
            <a:ext cx="12197970" cy="360000"/>
            <a:chOff x="-5970" y="1854392"/>
            <a:chExt cx="12197970" cy="360000"/>
          </a:xfrm>
        </p:grpSpPr>
        <p:sp>
          <p:nvSpPr>
            <p:cNvPr id="54" name="TextBox 14">
              <a:extLst>
                <a:ext uri="{FF2B5EF4-FFF2-40B4-BE49-F238E27FC236}">
                  <a16:creationId xmlns:a16="http://schemas.microsoft.com/office/drawing/2014/main" id="{CDF2A092-0EED-3D47-8477-CE87907580A6}"/>
                </a:ext>
              </a:extLst>
            </p:cNvPr>
            <p:cNvSpPr txBox="1"/>
            <p:nvPr/>
          </p:nvSpPr>
          <p:spPr>
            <a:xfrm>
              <a:off x="-5970" y="1986039"/>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55" name="TextBox 14">
              <a:extLst>
                <a:ext uri="{FF2B5EF4-FFF2-40B4-BE49-F238E27FC236}">
                  <a16:creationId xmlns:a16="http://schemas.microsoft.com/office/drawing/2014/main" id="{CDF2A092-0EED-3D47-8477-CE87907580A6}"/>
                </a:ext>
              </a:extLst>
            </p:cNvPr>
            <p:cNvSpPr txBox="1"/>
            <p:nvPr/>
          </p:nvSpPr>
          <p:spPr>
            <a:xfrm>
              <a:off x="302913" y="1854392"/>
              <a:ext cx="1800000" cy="360000"/>
            </a:xfrm>
            <a:prstGeom prst="rect">
              <a:avLst/>
            </a:prstGeom>
            <a:solidFill>
              <a:schemeClr val="bg1"/>
            </a:solidFill>
          </p:spPr>
          <p:txBody>
            <a:bodyPr wrap="square" lIns="180000" rIns="180000" rtlCol="0" anchor="t">
              <a:noAutofit/>
            </a:bodyPr>
            <a:lstStyle/>
            <a:p>
              <a:pPr algn="ctr"/>
              <a:r>
                <a:rPr lang="pt-PT" sz="1500" b="1" dirty="0" smtClean="0">
                  <a:solidFill>
                    <a:srgbClr val="1465AB"/>
                  </a:solidFill>
                </a:rPr>
                <a:t>Tana-</a:t>
              </a:r>
              <a:r>
                <a:rPr lang="pt-PT" sz="1500" b="1" dirty="0" err="1" smtClean="0">
                  <a:solidFill>
                    <a:srgbClr val="1465AB"/>
                  </a:solidFill>
                </a:rPr>
                <a:t>River</a:t>
              </a:r>
              <a:endParaRPr lang="pt-PT" sz="1500" b="1" dirty="0">
                <a:solidFill>
                  <a:srgbClr val="1465AB"/>
                </a:solidFill>
              </a:endParaRPr>
            </a:p>
          </p:txBody>
        </p:sp>
      </p:grpSp>
      <p:grpSp>
        <p:nvGrpSpPr>
          <p:cNvPr id="56" name="Grupo 55"/>
          <p:cNvGrpSpPr/>
          <p:nvPr/>
        </p:nvGrpSpPr>
        <p:grpSpPr>
          <a:xfrm>
            <a:off x="-5970" y="947280"/>
            <a:ext cx="12197970" cy="360000"/>
            <a:chOff x="423230" y="1869174"/>
            <a:chExt cx="12197970" cy="360000"/>
          </a:xfrm>
        </p:grpSpPr>
        <p:sp>
          <p:nvSpPr>
            <p:cNvPr id="57" name="TextBox 14">
              <a:extLst>
                <a:ext uri="{FF2B5EF4-FFF2-40B4-BE49-F238E27FC236}">
                  <a16:creationId xmlns:a16="http://schemas.microsoft.com/office/drawing/2014/main" id="{CDF2A092-0EED-3D47-8477-CE87907580A6}"/>
                </a:ext>
              </a:extLst>
            </p:cNvPr>
            <p:cNvSpPr txBox="1"/>
            <p:nvPr/>
          </p:nvSpPr>
          <p:spPr>
            <a:xfrm>
              <a:off x="423230" y="1994874"/>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58" name="TextBox 14">
              <a:extLst>
                <a:ext uri="{FF2B5EF4-FFF2-40B4-BE49-F238E27FC236}">
                  <a16:creationId xmlns:a16="http://schemas.microsoft.com/office/drawing/2014/main" id="{CDF2A092-0EED-3D47-8477-CE87907580A6}"/>
                </a:ext>
              </a:extLst>
            </p:cNvPr>
            <p:cNvSpPr txBox="1"/>
            <p:nvPr/>
          </p:nvSpPr>
          <p:spPr>
            <a:xfrm>
              <a:off x="4694648" y="1869174"/>
              <a:ext cx="1800000" cy="360000"/>
            </a:xfrm>
            <a:prstGeom prst="rect">
              <a:avLst/>
            </a:prstGeom>
            <a:solidFill>
              <a:schemeClr val="bg1"/>
            </a:solidFill>
          </p:spPr>
          <p:txBody>
            <a:bodyPr wrap="square" lIns="180000" rIns="180000" rtlCol="0" anchor="t">
              <a:noAutofit/>
            </a:bodyPr>
            <a:lstStyle/>
            <a:p>
              <a:pPr algn="ctr"/>
              <a:r>
                <a:rPr lang="pt-PT" sz="1500" b="1" dirty="0" smtClean="0">
                  <a:solidFill>
                    <a:srgbClr val="1465AB"/>
                  </a:solidFill>
                </a:rPr>
                <a:t>Mombasa</a:t>
              </a:r>
              <a:endParaRPr lang="pt-PT" sz="1500" b="1" dirty="0">
                <a:solidFill>
                  <a:srgbClr val="1465AB"/>
                </a:solidFill>
              </a:endParaRPr>
            </a:p>
          </p:txBody>
        </p:sp>
      </p:grpSp>
      <p:grpSp>
        <p:nvGrpSpPr>
          <p:cNvPr id="59" name="Grupo 58"/>
          <p:cNvGrpSpPr/>
          <p:nvPr/>
        </p:nvGrpSpPr>
        <p:grpSpPr>
          <a:xfrm>
            <a:off x="3102" y="416868"/>
            <a:ext cx="12197970" cy="360000"/>
            <a:chOff x="-24826" y="1946511"/>
            <a:chExt cx="12197970" cy="360000"/>
          </a:xfrm>
        </p:grpSpPr>
        <p:sp>
          <p:nvSpPr>
            <p:cNvPr id="60" name="TextBox 14">
              <a:extLst>
                <a:ext uri="{FF2B5EF4-FFF2-40B4-BE49-F238E27FC236}">
                  <a16:creationId xmlns:a16="http://schemas.microsoft.com/office/drawing/2014/main" id="{CDF2A092-0EED-3D47-8477-CE87907580A6}"/>
                </a:ext>
              </a:extLst>
            </p:cNvPr>
            <p:cNvSpPr txBox="1"/>
            <p:nvPr/>
          </p:nvSpPr>
          <p:spPr>
            <a:xfrm>
              <a:off x="-24826" y="2019653"/>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61" name="TextBox 14">
              <a:extLst>
                <a:ext uri="{FF2B5EF4-FFF2-40B4-BE49-F238E27FC236}">
                  <a16:creationId xmlns:a16="http://schemas.microsoft.com/office/drawing/2014/main" id="{CDF2A092-0EED-3D47-8477-CE87907580A6}"/>
                </a:ext>
              </a:extLst>
            </p:cNvPr>
            <p:cNvSpPr txBox="1"/>
            <p:nvPr/>
          </p:nvSpPr>
          <p:spPr>
            <a:xfrm>
              <a:off x="6195597" y="1946511"/>
              <a:ext cx="1800000" cy="360000"/>
            </a:xfrm>
            <a:prstGeom prst="rect">
              <a:avLst/>
            </a:prstGeom>
            <a:solidFill>
              <a:schemeClr val="bg1"/>
            </a:solidFill>
          </p:spPr>
          <p:txBody>
            <a:bodyPr wrap="square" lIns="180000" rIns="180000" rtlCol="0" anchor="t">
              <a:noAutofit/>
            </a:bodyPr>
            <a:lstStyle/>
            <a:p>
              <a:pPr algn="ctr"/>
              <a:r>
                <a:rPr lang="pt-PT" sz="1500" b="1" dirty="0" err="1" smtClean="0">
                  <a:solidFill>
                    <a:srgbClr val="1465AB"/>
                  </a:solidFill>
                </a:rPr>
                <a:t>Kwale</a:t>
              </a:r>
              <a:endParaRPr lang="pt-PT" sz="1500" b="1" dirty="0">
                <a:solidFill>
                  <a:srgbClr val="1465AB"/>
                </a:solidFill>
              </a:endParaRPr>
            </a:p>
          </p:txBody>
        </p:sp>
      </p:grpSp>
      <p:grpSp>
        <p:nvGrpSpPr>
          <p:cNvPr id="65" name="Grupo 64"/>
          <p:cNvGrpSpPr/>
          <p:nvPr/>
        </p:nvGrpSpPr>
        <p:grpSpPr>
          <a:xfrm>
            <a:off x="3102" y="1274658"/>
            <a:ext cx="12197970" cy="360000"/>
            <a:chOff x="-5970" y="1896039"/>
            <a:chExt cx="12197970" cy="360000"/>
          </a:xfrm>
        </p:grpSpPr>
        <p:sp>
          <p:nvSpPr>
            <p:cNvPr id="66" name="TextBox 14">
              <a:extLst>
                <a:ext uri="{FF2B5EF4-FFF2-40B4-BE49-F238E27FC236}">
                  <a16:creationId xmlns:a16="http://schemas.microsoft.com/office/drawing/2014/main" id="{CDF2A092-0EED-3D47-8477-CE87907580A6}"/>
                </a:ext>
              </a:extLst>
            </p:cNvPr>
            <p:cNvSpPr txBox="1"/>
            <p:nvPr/>
          </p:nvSpPr>
          <p:spPr>
            <a:xfrm>
              <a:off x="-5970" y="1986039"/>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67" name="TextBox 14">
              <a:extLst>
                <a:ext uri="{FF2B5EF4-FFF2-40B4-BE49-F238E27FC236}">
                  <a16:creationId xmlns:a16="http://schemas.microsoft.com/office/drawing/2014/main" id="{CDF2A092-0EED-3D47-8477-CE87907580A6}"/>
                </a:ext>
              </a:extLst>
            </p:cNvPr>
            <p:cNvSpPr txBox="1"/>
            <p:nvPr/>
          </p:nvSpPr>
          <p:spPr>
            <a:xfrm>
              <a:off x="2222572" y="1896039"/>
              <a:ext cx="1800000" cy="360000"/>
            </a:xfrm>
            <a:prstGeom prst="rect">
              <a:avLst/>
            </a:prstGeom>
            <a:solidFill>
              <a:schemeClr val="bg1"/>
            </a:solidFill>
          </p:spPr>
          <p:txBody>
            <a:bodyPr wrap="square" lIns="180000" rIns="180000" rtlCol="0" anchor="t">
              <a:noAutofit/>
            </a:bodyPr>
            <a:lstStyle/>
            <a:p>
              <a:pPr algn="ctr"/>
              <a:r>
                <a:rPr lang="pt-PT" sz="1500" b="1" dirty="0" err="1" smtClean="0">
                  <a:solidFill>
                    <a:srgbClr val="1465AB"/>
                  </a:solidFill>
                </a:rPr>
                <a:t>Taita-Taiveta</a:t>
              </a:r>
              <a:endParaRPr lang="pt-PT" sz="1500" b="1" dirty="0">
                <a:solidFill>
                  <a:srgbClr val="1465AB"/>
                </a:solidFill>
              </a:endParaRPr>
            </a:p>
          </p:txBody>
        </p:sp>
      </p:grpSp>
      <p:pic>
        <p:nvPicPr>
          <p:cNvPr id="68" name="Picture 2">
            <a:extLst>
              <a:ext uri="{FF2B5EF4-FFF2-40B4-BE49-F238E27FC236}">
                <a16:creationId xmlns:a16="http://schemas.microsoft.com/office/drawing/2014/main" id="{50A3A6F9-DF6A-4D44-AF59-71B692C0FD4F}"/>
              </a:ext>
            </a:extLst>
          </p:cNvPr>
          <p:cNvPicPr/>
          <p:nvPr/>
        </p:nvPicPr>
        <p:blipFill rotWithShape="1">
          <a:blip r:embed="rId3">
            <a:extLst>
              <a:ext uri="{28A0092B-C50C-407E-A947-70E740481C1C}">
                <a14:useLocalDpi xmlns:a14="http://schemas.microsoft.com/office/drawing/2010/main" val="0"/>
              </a:ext>
            </a:extLst>
          </a:blip>
          <a:srcRect l="13677" t="15255" r="19162" b="16938"/>
          <a:stretch/>
        </p:blipFill>
        <p:spPr>
          <a:xfrm>
            <a:off x="9739535" y="195457"/>
            <a:ext cx="1938528" cy="1571021"/>
          </a:xfrm>
          <a:prstGeom prst="rect">
            <a:avLst/>
          </a:prstGeom>
        </p:spPr>
      </p:pic>
      <p:grpSp>
        <p:nvGrpSpPr>
          <p:cNvPr id="46" name="Grupo 45"/>
          <p:cNvGrpSpPr/>
          <p:nvPr/>
        </p:nvGrpSpPr>
        <p:grpSpPr>
          <a:xfrm>
            <a:off x="452325" y="5974711"/>
            <a:ext cx="11299524" cy="647700"/>
            <a:chOff x="452325" y="5983338"/>
            <a:chExt cx="11299524" cy="647700"/>
          </a:xfrm>
        </p:grpSpPr>
        <p:grpSp>
          <p:nvGrpSpPr>
            <p:cNvPr id="62" name="Grupo 61"/>
            <p:cNvGrpSpPr/>
            <p:nvPr/>
          </p:nvGrpSpPr>
          <p:grpSpPr>
            <a:xfrm>
              <a:off x="452325" y="5983338"/>
              <a:ext cx="11299524" cy="647700"/>
              <a:chOff x="590375" y="5951896"/>
              <a:chExt cx="11299524" cy="647700"/>
            </a:xfrm>
          </p:grpSpPr>
          <p:grpSp>
            <p:nvGrpSpPr>
              <p:cNvPr id="64" name="Grupo 63"/>
              <p:cNvGrpSpPr/>
              <p:nvPr/>
            </p:nvGrpSpPr>
            <p:grpSpPr>
              <a:xfrm>
                <a:off x="7309508" y="6008490"/>
                <a:ext cx="2088735" cy="464105"/>
                <a:chOff x="0" y="0"/>
                <a:chExt cx="2114550" cy="520700"/>
              </a:xfrm>
            </p:grpSpPr>
            <p:pic>
              <p:nvPicPr>
                <p:cNvPr id="77"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78" name="Retângulo 77"/>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69" name="Grupo 68"/>
              <p:cNvGrpSpPr/>
              <p:nvPr/>
            </p:nvGrpSpPr>
            <p:grpSpPr>
              <a:xfrm>
                <a:off x="9527699" y="6027356"/>
                <a:ext cx="2362200" cy="450850"/>
                <a:chOff x="0" y="0"/>
                <a:chExt cx="2362200" cy="450850"/>
              </a:xfrm>
            </p:grpSpPr>
            <p:pic>
              <p:nvPicPr>
                <p:cNvPr id="75"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76" name="Retângulo 75"/>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70" name="Grupo 69"/>
              <p:cNvGrpSpPr/>
              <p:nvPr/>
            </p:nvGrpSpPr>
            <p:grpSpPr>
              <a:xfrm>
                <a:off x="590375" y="5951896"/>
                <a:ext cx="4047206" cy="647700"/>
                <a:chOff x="0" y="0"/>
                <a:chExt cx="4914900" cy="784860"/>
              </a:xfrm>
            </p:grpSpPr>
            <p:pic>
              <p:nvPicPr>
                <p:cNvPr id="71"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72"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73"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74"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63"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1583898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F951944-D596-D648-A4C1-FD818BADA998}"/>
              </a:ext>
            </a:extLst>
          </p:cNvPr>
          <p:cNvSpPr>
            <a:spLocks noGrp="1"/>
          </p:cNvSpPr>
          <p:nvPr>
            <p:ph type="ctrTitle"/>
          </p:nvPr>
        </p:nvSpPr>
        <p:spPr>
          <a:xfrm>
            <a:off x="2618064" y="795497"/>
            <a:ext cx="7309756" cy="276361"/>
          </a:xfrm>
        </p:spPr>
        <p:txBody>
          <a:bodyPr>
            <a:noAutofit/>
          </a:bodyPr>
          <a:lstStyle/>
          <a:p>
            <a:r>
              <a:rPr lang="en-US" sz="2500" b="1" dirty="0" smtClean="0">
                <a:solidFill>
                  <a:srgbClr val="202A44"/>
                </a:solidFill>
                <a:latin typeface="+mn-lt"/>
              </a:rPr>
              <a:t>CALL FOR PROPOSALS</a:t>
            </a:r>
            <a:endParaRPr lang="en-US" sz="2500" b="1" dirty="0">
              <a:solidFill>
                <a:srgbClr val="202A44"/>
              </a:solidFill>
              <a:latin typeface="+mn-lt"/>
            </a:endParaRPr>
          </a:p>
        </p:txBody>
      </p:sp>
      <p:grpSp>
        <p:nvGrpSpPr>
          <p:cNvPr id="2" name="Grupo 1"/>
          <p:cNvGrpSpPr/>
          <p:nvPr/>
        </p:nvGrpSpPr>
        <p:grpSpPr>
          <a:xfrm>
            <a:off x="492089" y="1067952"/>
            <a:ext cx="11207821" cy="4133311"/>
            <a:chOff x="517698" y="1590346"/>
            <a:chExt cx="11002782" cy="3703903"/>
          </a:xfrm>
        </p:grpSpPr>
        <p:sp>
          <p:nvSpPr>
            <p:cNvPr id="3" name="Retângulo 2"/>
            <p:cNvSpPr/>
            <p:nvPr/>
          </p:nvSpPr>
          <p:spPr>
            <a:xfrm>
              <a:off x="517698" y="1638877"/>
              <a:ext cx="10801351" cy="3559835"/>
            </a:xfrm>
            <a:prstGeom prst="rect">
              <a:avLst/>
            </a:prstGeom>
            <a:noFill/>
          </p:spPr>
        </p:sp>
        <p:sp>
          <p:nvSpPr>
            <p:cNvPr id="4" name="Forma livre 3"/>
            <p:cNvSpPr/>
            <p:nvPr/>
          </p:nvSpPr>
          <p:spPr>
            <a:xfrm>
              <a:off x="719129" y="1590346"/>
              <a:ext cx="5153304" cy="3691314"/>
            </a:xfrm>
            <a:custGeom>
              <a:avLst/>
              <a:gdLst>
                <a:gd name="connsiteX0" fmla="*/ 0 w 3428163"/>
                <a:gd name="connsiteY0" fmla="*/ 342816 h 3559835"/>
                <a:gd name="connsiteX1" fmla="*/ 342816 w 3428163"/>
                <a:gd name="connsiteY1" fmla="*/ 0 h 3559835"/>
                <a:gd name="connsiteX2" fmla="*/ 3085347 w 3428163"/>
                <a:gd name="connsiteY2" fmla="*/ 0 h 3559835"/>
                <a:gd name="connsiteX3" fmla="*/ 3428163 w 3428163"/>
                <a:gd name="connsiteY3" fmla="*/ 342816 h 3559835"/>
                <a:gd name="connsiteX4" fmla="*/ 3428163 w 3428163"/>
                <a:gd name="connsiteY4" fmla="*/ 3217019 h 3559835"/>
                <a:gd name="connsiteX5" fmla="*/ 3085347 w 3428163"/>
                <a:gd name="connsiteY5" fmla="*/ 3559835 h 3559835"/>
                <a:gd name="connsiteX6" fmla="*/ 342816 w 3428163"/>
                <a:gd name="connsiteY6" fmla="*/ 3559835 h 3559835"/>
                <a:gd name="connsiteX7" fmla="*/ 0 w 3428163"/>
                <a:gd name="connsiteY7" fmla="*/ 3217019 h 3559835"/>
                <a:gd name="connsiteX8" fmla="*/ 0 w 3428163"/>
                <a:gd name="connsiteY8" fmla="*/ 342816 h 355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8163" h="3559835">
                  <a:moveTo>
                    <a:pt x="0" y="342816"/>
                  </a:moveTo>
                  <a:cubicBezTo>
                    <a:pt x="0" y="153484"/>
                    <a:pt x="153484" y="0"/>
                    <a:pt x="342816" y="0"/>
                  </a:cubicBezTo>
                  <a:lnTo>
                    <a:pt x="3085347" y="0"/>
                  </a:lnTo>
                  <a:cubicBezTo>
                    <a:pt x="3274679" y="0"/>
                    <a:pt x="3428163" y="153484"/>
                    <a:pt x="3428163" y="342816"/>
                  </a:cubicBezTo>
                  <a:lnTo>
                    <a:pt x="3428163" y="3217019"/>
                  </a:lnTo>
                  <a:cubicBezTo>
                    <a:pt x="3428163" y="3406351"/>
                    <a:pt x="3274679" y="3559835"/>
                    <a:pt x="3085347" y="3559835"/>
                  </a:cubicBezTo>
                  <a:lnTo>
                    <a:pt x="342816" y="3559835"/>
                  </a:lnTo>
                  <a:cubicBezTo>
                    <a:pt x="153484" y="3559835"/>
                    <a:pt x="0" y="3406351"/>
                    <a:pt x="0" y="3217019"/>
                  </a:cubicBezTo>
                  <a:lnTo>
                    <a:pt x="0" y="342816"/>
                  </a:lnTo>
                  <a:close/>
                </a:path>
              </a:pathLst>
            </a:cu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2545225" numCol="1" spcCol="1270" anchor="ctr" anchorCtr="0">
              <a:noAutofit/>
            </a:bodyPr>
            <a:lstStyle/>
            <a:p>
              <a:pPr lvl="0" algn="ctr" defTabSz="622300">
                <a:lnSpc>
                  <a:spcPct val="90000"/>
                </a:lnSpc>
                <a:spcBef>
                  <a:spcPct val="0"/>
                </a:spcBef>
                <a:spcAft>
                  <a:spcPct val="35000"/>
                </a:spcAft>
              </a:pPr>
              <a:endParaRPr lang="pt-PT" sz="1200" kern="1200" dirty="0">
                <a:solidFill>
                  <a:srgbClr val="202A44"/>
                </a:solidFill>
              </a:endParaRPr>
            </a:p>
          </p:txBody>
        </p:sp>
        <p:sp>
          <p:nvSpPr>
            <p:cNvPr id="5" name="Forma livre 4"/>
            <p:cNvSpPr/>
            <p:nvPr/>
          </p:nvSpPr>
          <p:spPr>
            <a:xfrm>
              <a:off x="1293601" y="2696738"/>
              <a:ext cx="3972482" cy="518592"/>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rgbClr val="466A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algn="ctr" defTabSz="577850">
                <a:lnSpc>
                  <a:spcPct val="90000"/>
                </a:lnSpc>
                <a:spcBef>
                  <a:spcPct val="0"/>
                </a:spcBef>
                <a:spcAft>
                  <a:spcPct val="35000"/>
                </a:spcAft>
              </a:pPr>
              <a:r>
                <a:rPr lang="en-GB" sz="1300" b="1" dirty="0" smtClean="0">
                  <a:solidFill>
                    <a:srgbClr val="FFFF00"/>
                  </a:solidFill>
                </a:rPr>
                <a:t>Total Amount</a:t>
              </a:r>
            </a:p>
            <a:p>
              <a:pPr algn="ctr" defTabSz="577850">
                <a:lnSpc>
                  <a:spcPct val="90000"/>
                </a:lnSpc>
                <a:spcBef>
                  <a:spcPct val="0"/>
                </a:spcBef>
                <a:spcAft>
                  <a:spcPct val="35000"/>
                </a:spcAft>
              </a:pPr>
              <a:r>
                <a:rPr lang="en-GB" sz="1300" dirty="0" smtClean="0">
                  <a:solidFill>
                    <a:schemeClr val="bg1"/>
                  </a:solidFill>
                </a:rPr>
                <a:t>EUR  </a:t>
              </a:r>
              <a:r>
                <a:rPr lang="en-GB" sz="1300" dirty="0">
                  <a:solidFill>
                    <a:schemeClr val="bg1"/>
                  </a:solidFill>
                </a:rPr>
                <a:t>300 000.00</a:t>
              </a:r>
              <a:endParaRPr lang="pt-PT" sz="1300" dirty="0">
                <a:solidFill>
                  <a:schemeClr val="bg1"/>
                </a:solidFill>
              </a:endParaRPr>
            </a:p>
          </p:txBody>
        </p:sp>
        <p:sp>
          <p:nvSpPr>
            <p:cNvPr id="6" name="Forma livre 5"/>
            <p:cNvSpPr/>
            <p:nvPr/>
          </p:nvSpPr>
          <p:spPr>
            <a:xfrm>
              <a:off x="1293601" y="3302206"/>
              <a:ext cx="3972482" cy="518592"/>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rgbClr val="466A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lvl="0" algn="ctr" defTabSz="577850">
                <a:lnSpc>
                  <a:spcPct val="90000"/>
                </a:lnSpc>
                <a:spcBef>
                  <a:spcPct val="0"/>
                </a:spcBef>
                <a:spcAft>
                  <a:spcPct val="35000"/>
                </a:spcAft>
              </a:pPr>
              <a:r>
                <a:rPr lang="pt-PT" sz="1300" b="1" dirty="0" smtClean="0">
                  <a:solidFill>
                    <a:srgbClr val="FFFF00"/>
                  </a:solidFill>
                </a:rPr>
                <a:t>Grant </a:t>
              </a:r>
              <a:r>
                <a:rPr lang="pt-PT" sz="1300" b="1" dirty="0" err="1" smtClean="0">
                  <a:solidFill>
                    <a:srgbClr val="FFFF00"/>
                  </a:solidFill>
                </a:rPr>
                <a:t>Amount</a:t>
              </a:r>
              <a:r>
                <a:rPr lang="pt-PT" sz="1300" b="1" kern="1200" dirty="0" smtClean="0">
                  <a:solidFill>
                    <a:srgbClr val="FFFF00"/>
                  </a:solidFill>
                </a:rPr>
                <a:t> </a:t>
              </a:r>
            </a:p>
            <a:p>
              <a:pPr lvl="0" algn="ctr" defTabSz="577850">
                <a:lnSpc>
                  <a:spcPct val="90000"/>
                </a:lnSpc>
                <a:spcBef>
                  <a:spcPct val="0"/>
                </a:spcBef>
                <a:spcAft>
                  <a:spcPct val="35000"/>
                </a:spcAft>
              </a:pPr>
              <a:r>
                <a:rPr lang="pt-PT" sz="1300" dirty="0" smtClean="0">
                  <a:solidFill>
                    <a:schemeClr val="bg1"/>
                  </a:solidFill>
                </a:rPr>
                <a:t>EUR 5</a:t>
              </a:r>
              <a:r>
                <a:rPr lang="pt-PT" sz="1300" kern="1200" dirty="0" smtClean="0">
                  <a:solidFill>
                    <a:schemeClr val="bg1"/>
                  </a:solidFill>
                </a:rPr>
                <a:t>0 000.00</a:t>
              </a:r>
              <a:endParaRPr lang="pt-PT" sz="1300" kern="1200" dirty="0">
                <a:solidFill>
                  <a:schemeClr val="bg1"/>
                </a:solidFill>
              </a:endParaRPr>
            </a:p>
          </p:txBody>
        </p:sp>
        <p:sp>
          <p:nvSpPr>
            <p:cNvPr id="7" name="Forma livre 6"/>
            <p:cNvSpPr/>
            <p:nvPr/>
          </p:nvSpPr>
          <p:spPr>
            <a:xfrm>
              <a:off x="1293601" y="3909476"/>
              <a:ext cx="3972482" cy="518592"/>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rgbClr val="466A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lvl="0" algn="ctr" defTabSz="577850">
                <a:lnSpc>
                  <a:spcPct val="90000"/>
                </a:lnSpc>
                <a:spcBef>
                  <a:spcPct val="0"/>
                </a:spcBef>
                <a:spcAft>
                  <a:spcPct val="35000"/>
                </a:spcAft>
              </a:pPr>
              <a:r>
                <a:rPr lang="pt-PT" sz="1300" b="1" kern="1200" dirty="0" err="1" smtClean="0">
                  <a:solidFill>
                    <a:srgbClr val="FFFF00"/>
                  </a:solidFill>
                </a:rPr>
                <a:t>Projects</a:t>
              </a:r>
              <a:r>
                <a:rPr lang="pt-PT" sz="1300" b="1" kern="1200" dirty="0" smtClean="0">
                  <a:solidFill>
                    <a:srgbClr val="FFFF00"/>
                  </a:solidFill>
                </a:rPr>
                <a:t> </a:t>
              </a:r>
              <a:r>
                <a:rPr lang="pt-PT" sz="1300" b="1" dirty="0" err="1" smtClean="0">
                  <a:solidFill>
                    <a:srgbClr val="FFFF00"/>
                  </a:solidFill>
                </a:rPr>
                <a:t>D</a:t>
              </a:r>
              <a:r>
                <a:rPr lang="pt-PT" sz="1300" b="1" kern="1200" dirty="0" err="1" smtClean="0">
                  <a:solidFill>
                    <a:srgbClr val="FFFF00"/>
                  </a:solidFill>
                </a:rPr>
                <a:t>uration</a:t>
              </a:r>
              <a:r>
                <a:rPr lang="pt-PT" sz="1300" b="1" kern="1200" dirty="0" smtClean="0">
                  <a:solidFill>
                    <a:srgbClr val="FFFF00"/>
                  </a:solidFill>
                </a:rPr>
                <a:t> </a:t>
              </a:r>
            </a:p>
            <a:p>
              <a:pPr lvl="0" algn="ctr" defTabSz="577850">
                <a:lnSpc>
                  <a:spcPct val="90000"/>
                </a:lnSpc>
                <a:spcBef>
                  <a:spcPct val="0"/>
                </a:spcBef>
                <a:spcAft>
                  <a:spcPct val="35000"/>
                </a:spcAft>
              </a:pPr>
              <a:r>
                <a:rPr lang="pt-PT" sz="1300" dirty="0" smtClean="0">
                  <a:solidFill>
                    <a:schemeClr val="bg1"/>
                  </a:solidFill>
                </a:rPr>
                <a:t>15</a:t>
              </a:r>
              <a:r>
                <a:rPr lang="pt-PT" sz="1300" kern="1200" dirty="0" smtClean="0">
                  <a:solidFill>
                    <a:schemeClr val="bg1"/>
                  </a:solidFill>
                </a:rPr>
                <a:t> </a:t>
              </a:r>
              <a:r>
                <a:rPr lang="pt-PT" sz="1300" dirty="0" smtClean="0">
                  <a:solidFill>
                    <a:schemeClr val="bg1"/>
                  </a:solidFill>
                </a:rPr>
                <a:t>to</a:t>
              </a:r>
              <a:r>
                <a:rPr lang="pt-PT" sz="1300" kern="1200" dirty="0" smtClean="0">
                  <a:solidFill>
                    <a:schemeClr val="bg1"/>
                  </a:solidFill>
                </a:rPr>
                <a:t> </a:t>
              </a:r>
              <a:r>
                <a:rPr lang="pt-PT" sz="1300" dirty="0" smtClean="0">
                  <a:solidFill>
                    <a:schemeClr val="bg1"/>
                  </a:solidFill>
                </a:rPr>
                <a:t>26</a:t>
              </a:r>
              <a:r>
                <a:rPr lang="pt-PT" sz="1300" kern="1200" dirty="0" smtClean="0">
                  <a:solidFill>
                    <a:schemeClr val="bg1"/>
                  </a:solidFill>
                </a:rPr>
                <a:t> </a:t>
              </a:r>
              <a:r>
                <a:rPr lang="pt-PT" sz="1300" kern="1200" dirty="0" err="1" smtClean="0">
                  <a:solidFill>
                    <a:schemeClr val="bg1"/>
                  </a:solidFill>
                </a:rPr>
                <a:t>months</a:t>
              </a:r>
              <a:endParaRPr lang="pt-PT" sz="1300" kern="1200" dirty="0">
                <a:solidFill>
                  <a:schemeClr val="bg1"/>
                </a:solidFill>
              </a:endParaRPr>
            </a:p>
          </p:txBody>
        </p:sp>
        <p:sp>
          <p:nvSpPr>
            <p:cNvPr id="8" name="Forma livre 7"/>
            <p:cNvSpPr/>
            <p:nvPr/>
          </p:nvSpPr>
          <p:spPr>
            <a:xfrm>
              <a:off x="1293601" y="4522177"/>
              <a:ext cx="3972482" cy="607993"/>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rgbClr val="466A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lvl="0" algn="ctr" defTabSz="577850">
                <a:lnSpc>
                  <a:spcPct val="90000"/>
                </a:lnSpc>
                <a:spcBef>
                  <a:spcPct val="0"/>
                </a:spcBef>
                <a:spcAft>
                  <a:spcPct val="35000"/>
                </a:spcAft>
              </a:pPr>
              <a:r>
                <a:rPr lang="en-GB" sz="1300" b="1" dirty="0" smtClean="0">
                  <a:solidFill>
                    <a:srgbClr val="FFFF00"/>
                  </a:solidFill>
                </a:rPr>
                <a:t>Geographical Scope</a:t>
              </a:r>
            </a:p>
            <a:p>
              <a:pPr lvl="0" algn="ctr" defTabSz="577850">
                <a:lnSpc>
                  <a:spcPct val="90000"/>
                </a:lnSpc>
                <a:spcBef>
                  <a:spcPct val="0"/>
                </a:spcBef>
                <a:spcAft>
                  <a:spcPct val="35000"/>
                </a:spcAft>
              </a:pPr>
              <a:r>
                <a:rPr lang="en-GB" sz="1300" dirty="0" smtClean="0"/>
                <a:t>Coherent </a:t>
              </a:r>
              <a:r>
                <a:rPr lang="en-GB" sz="1300" dirty="0"/>
                <a:t>with the land-sea planning and management priority sites decided under </a:t>
              </a:r>
              <a:r>
                <a:rPr lang="en-GB" sz="1300" dirty="0" smtClean="0"/>
                <a:t>Go Blue Component 2</a:t>
              </a:r>
              <a:endParaRPr lang="pt-PT" sz="1300" kern="1200" dirty="0"/>
            </a:p>
          </p:txBody>
        </p:sp>
        <p:sp>
          <p:nvSpPr>
            <p:cNvPr id="13" name="Forma livre 12"/>
            <p:cNvSpPr/>
            <p:nvPr/>
          </p:nvSpPr>
          <p:spPr>
            <a:xfrm>
              <a:off x="6367176" y="1602935"/>
              <a:ext cx="5153304" cy="3691314"/>
            </a:xfrm>
            <a:custGeom>
              <a:avLst/>
              <a:gdLst>
                <a:gd name="connsiteX0" fmla="*/ 0 w 3428163"/>
                <a:gd name="connsiteY0" fmla="*/ 342816 h 3559835"/>
                <a:gd name="connsiteX1" fmla="*/ 342816 w 3428163"/>
                <a:gd name="connsiteY1" fmla="*/ 0 h 3559835"/>
                <a:gd name="connsiteX2" fmla="*/ 3085347 w 3428163"/>
                <a:gd name="connsiteY2" fmla="*/ 0 h 3559835"/>
                <a:gd name="connsiteX3" fmla="*/ 3428163 w 3428163"/>
                <a:gd name="connsiteY3" fmla="*/ 342816 h 3559835"/>
                <a:gd name="connsiteX4" fmla="*/ 3428163 w 3428163"/>
                <a:gd name="connsiteY4" fmla="*/ 3217019 h 3559835"/>
                <a:gd name="connsiteX5" fmla="*/ 3085347 w 3428163"/>
                <a:gd name="connsiteY5" fmla="*/ 3559835 h 3559835"/>
                <a:gd name="connsiteX6" fmla="*/ 342816 w 3428163"/>
                <a:gd name="connsiteY6" fmla="*/ 3559835 h 3559835"/>
                <a:gd name="connsiteX7" fmla="*/ 0 w 3428163"/>
                <a:gd name="connsiteY7" fmla="*/ 3217019 h 3559835"/>
                <a:gd name="connsiteX8" fmla="*/ 0 w 3428163"/>
                <a:gd name="connsiteY8" fmla="*/ 342816 h 355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8163" h="3559835">
                  <a:moveTo>
                    <a:pt x="0" y="342816"/>
                  </a:moveTo>
                  <a:cubicBezTo>
                    <a:pt x="0" y="153484"/>
                    <a:pt x="153484" y="0"/>
                    <a:pt x="342816" y="0"/>
                  </a:cubicBezTo>
                  <a:lnTo>
                    <a:pt x="3085347" y="0"/>
                  </a:lnTo>
                  <a:cubicBezTo>
                    <a:pt x="3274679" y="0"/>
                    <a:pt x="3428163" y="153484"/>
                    <a:pt x="3428163" y="342816"/>
                  </a:cubicBezTo>
                  <a:lnTo>
                    <a:pt x="3428163" y="3217019"/>
                  </a:lnTo>
                  <a:cubicBezTo>
                    <a:pt x="3428163" y="3406351"/>
                    <a:pt x="3274679" y="3559835"/>
                    <a:pt x="3085347" y="3559835"/>
                  </a:cubicBezTo>
                  <a:lnTo>
                    <a:pt x="342816" y="3559835"/>
                  </a:lnTo>
                  <a:cubicBezTo>
                    <a:pt x="153484" y="3559835"/>
                    <a:pt x="0" y="3406351"/>
                    <a:pt x="0" y="3217019"/>
                  </a:cubicBezTo>
                  <a:lnTo>
                    <a:pt x="0" y="342816"/>
                  </a:lnTo>
                  <a:close/>
                </a:path>
              </a:pathLst>
            </a:cu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2545225" numCol="1" spcCol="1270" anchor="ctr" anchorCtr="0">
              <a:noAutofit/>
            </a:bodyPr>
            <a:lstStyle/>
            <a:p>
              <a:pPr lvl="0" algn="ctr" defTabSz="622300">
                <a:lnSpc>
                  <a:spcPct val="90000"/>
                </a:lnSpc>
                <a:spcBef>
                  <a:spcPct val="0"/>
                </a:spcBef>
                <a:spcAft>
                  <a:spcPct val="35000"/>
                </a:spcAft>
              </a:pPr>
              <a:endParaRPr lang="pt-PT" sz="1200" kern="1200" dirty="0">
                <a:solidFill>
                  <a:srgbClr val="202A44"/>
                </a:solidFill>
              </a:endParaRPr>
            </a:p>
          </p:txBody>
        </p:sp>
        <p:sp>
          <p:nvSpPr>
            <p:cNvPr id="18" name="Forma livre 17"/>
            <p:cNvSpPr/>
            <p:nvPr/>
          </p:nvSpPr>
          <p:spPr>
            <a:xfrm>
              <a:off x="7001436" y="2732408"/>
              <a:ext cx="3879060" cy="518592"/>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rgbClr val="466A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algn="ctr" defTabSz="577850">
                <a:lnSpc>
                  <a:spcPct val="90000"/>
                </a:lnSpc>
                <a:spcBef>
                  <a:spcPct val="0"/>
                </a:spcBef>
                <a:spcAft>
                  <a:spcPct val="35000"/>
                </a:spcAft>
              </a:pPr>
              <a:r>
                <a:rPr lang="en-GB" sz="1300" b="1" dirty="0">
                  <a:solidFill>
                    <a:srgbClr val="FFFF00"/>
                  </a:solidFill>
                </a:rPr>
                <a:t>Total </a:t>
              </a:r>
              <a:r>
                <a:rPr lang="en-GB" sz="1300" b="1" dirty="0" smtClean="0">
                  <a:solidFill>
                    <a:srgbClr val="FFFF00"/>
                  </a:solidFill>
                </a:rPr>
                <a:t>Amount</a:t>
              </a:r>
              <a:endParaRPr lang="pt-PT" sz="1300" b="1" kern="1200" dirty="0" smtClean="0">
                <a:solidFill>
                  <a:srgbClr val="FFFF00"/>
                </a:solidFill>
              </a:endParaRPr>
            </a:p>
            <a:p>
              <a:pPr lvl="0" algn="ctr" defTabSz="577850">
                <a:lnSpc>
                  <a:spcPct val="90000"/>
                </a:lnSpc>
                <a:spcBef>
                  <a:spcPct val="0"/>
                </a:spcBef>
                <a:spcAft>
                  <a:spcPct val="35000"/>
                </a:spcAft>
              </a:pPr>
              <a:r>
                <a:rPr lang="pt-PT" sz="1300" kern="1200" dirty="0" smtClean="0"/>
                <a:t>EUR 220 000.00</a:t>
              </a:r>
              <a:endParaRPr lang="pt-PT" sz="1300" kern="1200" dirty="0"/>
            </a:p>
          </p:txBody>
        </p:sp>
        <p:sp>
          <p:nvSpPr>
            <p:cNvPr id="21" name="Forma livre 20"/>
            <p:cNvSpPr/>
            <p:nvPr/>
          </p:nvSpPr>
          <p:spPr>
            <a:xfrm>
              <a:off x="6999941" y="3333288"/>
              <a:ext cx="3874179" cy="518592"/>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rgbClr val="466A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lvl="0" algn="ctr" defTabSz="577850">
                <a:lnSpc>
                  <a:spcPct val="90000"/>
                </a:lnSpc>
                <a:spcBef>
                  <a:spcPct val="0"/>
                </a:spcBef>
                <a:spcAft>
                  <a:spcPct val="35000"/>
                </a:spcAft>
              </a:pPr>
              <a:r>
                <a:rPr lang="pt-PT" sz="1300" b="1" dirty="0">
                  <a:solidFill>
                    <a:srgbClr val="FFFF00"/>
                  </a:solidFill>
                </a:rPr>
                <a:t>Grant </a:t>
              </a:r>
              <a:r>
                <a:rPr lang="pt-PT" sz="1300" b="1" dirty="0" err="1">
                  <a:solidFill>
                    <a:srgbClr val="FFFF00"/>
                  </a:solidFill>
                </a:rPr>
                <a:t>Amount</a:t>
              </a:r>
              <a:r>
                <a:rPr lang="pt-PT" sz="1300" b="1" dirty="0">
                  <a:solidFill>
                    <a:srgbClr val="FFFF00"/>
                  </a:solidFill>
                </a:rPr>
                <a:t> </a:t>
              </a:r>
              <a:r>
                <a:rPr lang="en-GB" sz="1300" b="1" dirty="0" smtClean="0">
                  <a:solidFill>
                    <a:srgbClr val="FFFF00"/>
                  </a:solidFill>
                </a:rPr>
                <a:t>Between</a:t>
              </a:r>
            </a:p>
            <a:p>
              <a:pPr lvl="0" algn="ctr" defTabSz="577850">
                <a:lnSpc>
                  <a:spcPct val="90000"/>
                </a:lnSpc>
                <a:spcBef>
                  <a:spcPct val="0"/>
                </a:spcBef>
                <a:spcAft>
                  <a:spcPct val="35000"/>
                </a:spcAft>
              </a:pPr>
              <a:r>
                <a:rPr lang="pt-PT" sz="1300" kern="1200" dirty="0" smtClean="0"/>
                <a:t> EUR 5 000.00 </a:t>
              </a:r>
              <a:r>
                <a:rPr lang="pt-PT" sz="1300" kern="1200" dirty="0" err="1" smtClean="0"/>
                <a:t>and</a:t>
              </a:r>
              <a:r>
                <a:rPr lang="pt-PT" sz="1300" kern="1200" dirty="0" smtClean="0"/>
                <a:t> EUR 20 000.00*</a:t>
              </a:r>
              <a:endParaRPr lang="pt-PT" sz="1300" kern="1200" dirty="0"/>
            </a:p>
          </p:txBody>
        </p:sp>
        <p:sp>
          <p:nvSpPr>
            <p:cNvPr id="22" name="Forma livre 21"/>
            <p:cNvSpPr/>
            <p:nvPr/>
          </p:nvSpPr>
          <p:spPr>
            <a:xfrm>
              <a:off x="7006738" y="3912133"/>
              <a:ext cx="3874179" cy="518592"/>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rgbClr val="466A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lvl="0" algn="ctr" defTabSz="577850">
                <a:lnSpc>
                  <a:spcPct val="90000"/>
                </a:lnSpc>
                <a:spcBef>
                  <a:spcPct val="0"/>
                </a:spcBef>
                <a:spcAft>
                  <a:spcPct val="35000"/>
                </a:spcAft>
              </a:pPr>
              <a:r>
                <a:rPr lang="pt-PT" sz="1300" b="1" dirty="0" err="1" smtClean="0">
                  <a:solidFill>
                    <a:srgbClr val="FFFF00"/>
                  </a:solidFill>
                </a:rPr>
                <a:t>Projects</a:t>
              </a:r>
              <a:r>
                <a:rPr lang="pt-PT" sz="1300" b="1" dirty="0" smtClean="0">
                  <a:solidFill>
                    <a:srgbClr val="FFFF00"/>
                  </a:solidFill>
                </a:rPr>
                <a:t> </a:t>
              </a:r>
              <a:r>
                <a:rPr lang="pt-PT" sz="1300" b="1" dirty="0" err="1">
                  <a:solidFill>
                    <a:srgbClr val="FFFF00"/>
                  </a:solidFill>
                </a:rPr>
                <a:t>Duration</a:t>
              </a:r>
              <a:r>
                <a:rPr lang="pt-PT" sz="1300" b="1" dirty="0">
                  <a:solidFill>
                    <a:srgbClr val="FFFF00"/>
                  </a:solidFill>
                </a:rPr>
                <a:t> </a:t>
              </a:r>
            </a:p>
            <a:p>
              <a:pPr lvl="0" algn="ctr" defTabSz="577850">
                <a:lnSpc>
                  <a:spcPct val="90000"/>
                </a:lnSpc>
                <a:spcBef>
                  <a:spcPct val="0"/>
                </a:spcBef>
                <a:spcAft>
                  <a:spcPct val="35000"/>
                </a:spcAft>
              </a:pPr>
              <a:r>
                <a:rPr lang="pt-PT" sz="1300" dirty="0">
                  <a:solidFill>
                    <a:schemeClr val="bg1"/>
                  </a:solidFill>
                </a:rPr>
                <a:t>15 to </a:t>
              </a:r>
              <a:r>
                <a:rPr lang="pt-PT" sz="1300" dirty="0" smtClean="0">
                  <a:solidFill>
                    <a:schemeClr val="bg1"/>
                  </a:solidFill>
                </a:rPr>
                <a:t>26 </a:t>
              </a:r>
              <a:r>
                <a:rPr lang="pt-PT" sz="1300" dirty="0" err="1">
                  <a:solidFill>
                    <a:schemeClr val="bg1"/>
                  </a:solidFill>
                </a:rPr>
                <a:t>months</a:t>
              </a:r>
              <a:endParaRPr lang="pt-PT" sz="1300" dirty="0">
                <a:solidFill>
                  <a:schemeClr val="bg1"/>
                </a:solidFill>
              </a:endParaRPr>
            </a:p>
          </p:txBody>
        </p:sp>
        <p:sp>
          <p:nvSpPr>
            <p:cNvPr id="24" name="Forma livre 23"/>
            <p:cNvSpPr/>
            <p:nvPr/>
          </p:nvSpPr>
          <p:spPr>
            <a:xfrm>
              <a:off x="7006738" y="4513012"/>
              <a:ext cx="3874179" cy="584432"/>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rgbClr val="466A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lvl="0" algn="ctr" defTabSz="577850">
                <a:lnSpc>
                  <a:spcPct val="90000"/>
                </a:lnSpc>
                <a:spcBef>
                  <a:spcPct val="0"/>
                </a:spcBef>
                <a:spcAft>
                  <a:spcPct val="35000"/>
                </a:spcAft>
              </a:pPr>
              <a:r>
                <a:rPr lang="en-GB" sz="1300" b="1" dirty="0" smtClean="0">
                  <a:solidFill>
                    <a:srgbClr val="FFFF00"/>
                  </a:solidFill>
                </a:rPr>
                <a:t>Geographical Scope</a:t>
              </a:r>
            </a:p>
            <a:p>
              <a:pPr lvl="0" algn="ctr" defTabSz="577850">
                <a:lnSpc>
                  <a:spcPct val="90000"/>
                </a:lnSpc>
                <a:spcBef>
                  <a:spcPct val="0"/>
                </a:spcBef>
                <a:spcAft>
                  <a:spcPct val="35000"/>
                </a:spcAft>
              </a:pPr>
              <a:r>
                <a:rPr lang="en-GB" sz="1300" dirty="0" smtClean="0"/>
                <a:t>Coherent </a:t>
              </a:r>
              <a:r>
                <a:rPr lang="en-GB" sz="1300" dirty="0"/>
                <a:t>with the land-sea planning and management priority sites decided under Go Blue Component 2</a:t>
              </a:r>
              <a:endParaRPr lang="pt-PT" sz="1300" dirty="0"/>
            </a:p>
          </p:txBody>
        </p:sp>
      </p:grpSp>
      <p:sp>
        <p:nvSpPr>
          <p:cNvPr id="9" name="Retângulo 8"/>
          <p:cNvSpPr/>
          <p:nvPr/>
        </p:nvSpPr>
        <p:spPr>
          <a:xfrm>
            <a:off x="6456344" y="5171866"/>
            <a:ext cx="5258328" cy="600164"/>
          </a:xfrm>
          <a:prstGeom prst="rect">
            <a:avLst/>
          </a:prstGeom>
        </p:spPr>
        <p:txBody>
          <a:bodyPr wrap="square">
            <a:spAutoFit/>
          </a:bodyPr>
          <a:lstStyle/>
          <a:p>
            <a:r>
              <a:rPr lang="pt-PT" sz="1100" b="1" dirty="0" smtClean="0">
                <a:solidFill>
                  <a:srgbClr val="D6001C"/>
                </a:solidFill>
              </a:rPr>
              <a:t>* NOTE</a:t>
            </a:r>
            <a:r>
              <a:rPr lang="pt-PT" sz="1100" b="1" dirty="0">
                <a:solidFill>
                  <a:srgbClr val="D6001C"/>
                </a:solidFill>
              </a:rPr>
              <a:t>: </a:t>
            </a:r>
            <a:r>
              <a:rPr lang="pt-PT" sz="1100" dirty="0" smtClean="0"/>
              <a:t>Tana-</a:t>
            </a:r>
            <a:r>
              <a:rPr lang="pt-PT" sz="1100" dirty="0" err="1" smtClean="0"/>
              <a:t>River</a:t>
            </a:r>
            <a:r>
              <a:rPr lang="pt-PT" sz="1100" dirty="0" smtClean="0"/>
              <a:t> </a:t>
            </a:r>
            <a:r>
              <a:rPr lang="pt-PT" sz="1100" dirty="0" err="1" smtClean="0"/>
              <a:t>may</a:t>
            </a:r>
            <a:r>
              <a:rPr lang="pt-PT" sz="1100" dirty="0" smtClean="0"/>
              <a:t> </a:t>
            </a:r>
            <a:r>
              <a:rPr lang="pt-PT" sz="1100" dirty="0" err="1" smtClean="0"/>
              <a:t>apply</a:t>
            </a:r>
            <a:r>
              <a:rPr lang="pt-PT" sz="1100" dirty="0" smtClean="0"/>
              <a:t> </a:t>
            </a:r>
            <a:r>
              <a:rPr lang="pt-PT" sz="1100" dirty="0" err="1" smtClean="0"/>
              <a:t>up</a:t>
            </a:r>
            <a:r>
              <a:rPr lang="pt-PT" sz="1100" dirty="0" smtClean="0"/>
              <a:t> to EUR 30 000.00 </a:t>
            </a:r>
            <a:r>
              <a:rPr lang="en-US" sz="1100" dirty="0" smtClean="0"/>
              <a:t>with the purpose of boosting investment in this county, contributing to improve its economic and social development indicators.</a:t>
            </a:r>
            <a:endParaRPr lang="pt-PT" sz="1100" dirty="0"/>
          </a:p>
        </p:txBody>
      </p:sp>
      <p:sp>
        <p:nvSpPr>
          <p:cNvPr id="35" name="Forma livre 34"/>
          <p:cNvSpPr/>
          <p:nvPr/>
        </p:nvSpPr>
        <p:spPr>
          <a:xfrm>
            <a:off x="918298" y="1325109"/>
            <a:ext cx="4888545" cy="670072"/>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lvl="0" algn="ctr" defTabSz="622300">
              <a:lnSpc>
                <a:spcPct val="90000"/>
              </a:lnSpc>
              <a:spcBef>
                <a:spcPct val="0"/>
              </a:spcBef>
              <a:spcAft>
                <a:spcPct val="35000"/>
              </a:spcAft>
            </a:pPr>
            <a:r>
              <a:rPr lang="en-GB" b="1" dirty="0" smtClean="0">
                <a:solidFill>
                  <a:srgbClr val="202A44"/>
                </a:solidFill>
              </a:rPr>
              <a:t>LOT 1</a:t>
            </a:r>
          </a:p>
          <a:p>
            <a:pPr lvl="0" algn="ctr" defTabSz="622300">
              <a:lnSpc>
                <a:spcPct val="90000"/>
              </a:lnSpc>
              <a:spcBef>
                <a:spcPct val="0"/>
              </a:spcBef>
              <a:spcAft>
                <a:spcPct val="35000"/>
              </a:spcAft>
            </a:pPr>
            <a:r>
              <a:rPr lang="en-GB" sz="1200" b="1" dirty="0" smtClean="0">
                <a:solidFill>
                  <a:srgbClr val="202A44"/>
                </a:solidFill>
              </a:rPr>
              <a:t>APPLICATIONS </a:t>
            </a:r>
            <a:r>
              <a:rPr lang="en-GB" sz="1200" b="1" dirty="0">
                <a:solidFill>
                  <a:srgbClr val="202A44"/>
                </a:solidFill>
              </a:rPr>
              <a:t>FROM CIVIL SOCIETY ORGANIZATIONS TO MANAGE MICRO-GRANTS TARGETING CULTURAL TOURISM BUSINESS DEVELOPMENT BY INDIVIDUAL ENTREPRENEURS OR COMMUNITY-BASED ORGANIZATIONS</a:t>
            </a:r>
            <a:endParaRPr lang="pt-PT" sz="1200" dirty="0">
              <a:solidFill>
                <a:srgbClr val="202A44"/>
              </a:solidFill>
            </a:endParaRPr>
          </a:p>
        </p:txBody>
      </p:sp>
      <p:sp>
        <p:nvSpPr>
          <p:cNvPr id="36" name="Forma livre 35"/>
          <p:cNvSpPr/>
          <p:nvPr/>
        </p:nvSpPr>
        <p:spPr>
          <a:xfrm>
            <a:off x="6563484" y="1424998"/>
            <a:ext cx="4888545" cy="670072"/>
          </a:xfrm>
          <a:custGeom>
            <a:avLst/>
            <a:gdLst>
              <a:gd name="connsiteX0" fmla="*/ 0 w 2742530"/>
              <a:gd name="connsiteY0" fmla="*/ 51859 h 518592"/>
              <a:gd name="connsiteX1" fmla="*/ 51859 w 2742530"/>
              <a:gd name="connsiteY1" fmla="*/ 0 h 518592"/>
              <a:gd name="connsiteX2" fmla="*/ 2690671 w 2742530"/>
              <a:gd name="connsiteY2" fmla="*/ 0 h 518592"/>
              <a:gd name="connsiteX3" fmla="*/ 2742530 w 2742530"/>
              <a:gd name="connsiteY3" fmla="*/ 51859 h 518592"/>
              <a:gd name="connsiteX4" fmla="*/ 2742530 w 2742530"/>
              <a:gd name="connsiteY4" fmla="*/ 466733 h 518592"/>
              <a:gd name="connsiteX5" fmla="*/ 2690671 w 2742530"/>
              <a:gd name="connsiteY5" fmla="*/ 518592 h 518592"/>
              <a:gd name="connsiteX6" fmla="*/ 51859 w 2742530"/>
              <a:gd name="connsiteY6" fmla="*/ 518592 h 518592"/>
              <a:gd name="connsiteX7" fmla="*/ 0 w 2742530"/>
              <a:gd name="connsiteY7" fmla="*/ 466733 h 518592"/>
              <a:gd name="connsiteX8" fmla="*/ 0 w 2742530"/>
              <a:gd name="connsiteY8" fmla="*/ 51859 h 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30" h="518592">
                <a:moveTo>
                  <a:pt x="0" y="51859"/>
                </a:moveTo>
                <a:cubicBezTo>
                  <a:pt x="0" y="23218"/>
                  <a:pt x="23218" y="0"/>
                  <a:pt x="51859" y="0"/>
                </a:cubicBezTo>
                <a:lnTo>
                  <a:pt x="2690671" y="0"/>
                </a:lnTo>
                <a:cubicBezTo>
                  <a:pt x="2719312" y="0"/>
                  <a:pt x="2742530" y="23218"/>
                  <a:pt x="2742530" y="51859"/>
                </a:cubicBezTo>
                <a:lnTo>
                  <a:pt x="2742530" y="466733"/>
                </a:lnTo>
                <a:cubicBezTo>
                  <a:pt x="2742530" y="495374"/>
                  <a:pt x="2719312" y="518592"/>
                  <a:pt x="2690671" y="518592"/>
                </a:cubicBezTo>
                <a:lnTo>
                  <a:pt x="51859" y="518592"/>
                </a:lnTo>
                <a:cubicBezTo>
                  <a:pt x="23218" y="518592"/>
                  <a:pt x="0" y="495374"/>
                  <a:pt x="0" y="466733"/>
                </a:cubicBezTo>
                <a:lnTo>
                  <a:pt x="0" y="51859"/>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09" tIns="39954" rIns="48209" bIns="39954" numCol="1" spcCol="1270" anchor="ctr" anchorCtr="0">
            <a:noAutofit/>
          </a:bodyPr>
          <a:lstStyle/>
          <a:p>
            <a:pPr lvl="0" algn="ctr" defTabSz="622300">
              <a:lnSpc>
                <a:spcPct val="90000"/>
              </a:lnSpc>
              <a:spcBef>
                <a:spcPct val="0"/>
              </a:spcBef>
              <a:spcAft>
                <a:spcPct val="35000"/>
              </a:spcAft>
            </a:pPr>
            <a:r>
              <a:rPr lang="pt-PT" b="1" dirty="0">
                <a:solidFill>
                  <a:srgbClr val="202A44"/>
                </a:solidFill>
              </a:rPr>
              <a:t>LOT 2</a:t>
            </a:r>
          </a:p>
          <a:p>
            <a:pPr lvl="0" algn="ctr" defTabSz="622300">
              <a:lnSpc>
                <a:spcPct val="90000"/>
              </a:lnSpc>
              <a:spcBef>
                <a:spcPct val="0"/>
              </a:spcBef>
              <a:spcAft>
                <a:spcPct val="35000"/>
              </a:spcAft>
            </a:pPr>
            <a:r>
              <a:rPr lang="en-GB" sz="1200" b="1" dirty="0">
                <a:solidFill>
                  <a:srgbClr val="202A44"/>
                </a:solidFill>
              </a:rPr>
              <a:t>APPLICATIONS FROM PUBLIC AND PRIVATE SECTOR ORGANIZATIONS TO SMALL GRANTS FOR DEVELOPMENT AND ENHANCEMENT OF TOURISM AND CULTURAL HERITAGE </a:t>
            </a:r>
            <a:endParaRPr lang="pt-PT" sz="1200" b="1" dirty="0">
              <a:solidFill>
                <a:srgbClr val="202A44"/>
              </a:solidFill>
            </a:endParaRPr>
          </a:p>
        </p:txBody>
      </p:sp>
      <p:pic>
        <p:nvPicPr>
          <p:cNvPr id="37" name="Picture 8">
            <a:extLst>
              <a:ext uri="{FF2B5EF4-FFF2-40B4-BE49-F238E27FC236}">
                <a16:creationId xmlns:a16="http://schemas.microsoft.com/office/drawing/2014/main" id="{08C4BC7E-B09D-2C46-93F9-ADD17C400A6C}"/>
              </a:ext>
            </a:extLst>
          </p:cNvPr>
          <p:cNvPicPr>
            <a:picLocks noChangeAspect="1"/>
          </p:cNvPicPr>
          <p:nvPr/>
        </p:nvPicPr>
        <p:blipFill>
          <a:blip r:embed="rId2">
            <a:biLevel thresh="75000"/>
          </a:blip>
          <a:stretch>
            <a:fillRect/>
          </a:stretch>
        </p:blipFill>
        <p:spPr>
          <a:xfrm>
            <a:off x="0" y="5592163"/>
            <a:ext cx="12192000" cy="1321470"/>
          </a:xfrm>
          <a:prstGeom prst="rect">
            <a:avLst/>
          </a:prstGeom>
        </p:spPr>
      </p:pic>
      <p:grpSp>
        <p:nvGrpSpPr>
          <p:cNvPr id="62" name="Grupo 61"/>
          <p:cNvGrpSpPr/>
          <p:nvPr/>
        </p:nvGrpSpPr>
        <p:grpSpPr>
          <a:xfrm>
            <a:off x="0" y="-8926"/>
            <a:ext cx="12192000" cy="542966"/>
            <a:chOff x="0" y="-8926"/>
            <a:chExt cx="12192000" cy="542966"/>
          </a:xfrm>
        </p:grpSpPr>
        <p:pic>
          <p:nvPicPr>
            <p:cNvPr id="63"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8926"/>
              <a:ext cx="12192000" cy="542966"/>
            </a:xfrm>
            <a:prstGeom prst="rect">
              <a:avLst/>
            </a:prstGeom>
          </p:spPr>
        </p:pic>
        <p:sp>
          <p:nvSpPr>
            <p:cNvPr id="64"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grpSp>
        <p:nvGrpSpPr>
          <p:cNvPr id="50" name="Grupo 49"/>
          <p:cNvGrpSpPr/>
          <p:nvPr/>
        </p:nvGrpSpPr>
        <p:grpSpPr>
          <a:xfrm>
            <a:off x="452325" y="5974711"/>
            <a:ext cx="11299524" cy="647700"/>
            <a:chOff x="452325" y="5983338"/>
            <a:chExt cx="11299524" cy="647700"/>
          </a:xfrm>
        </p:grpSpPr>
        <p:grpSp>
          <p:nvGrpSpPr>
            <p:cNvPr id="51" name="Grupo 50"/>
            <p:cNvGrpSpPr/>
            <p:nvPr/>
          </p:nvGrpSpPr>
          <p:grpSpPr>
            <a:xfrm>
              <a:off x="452325" y="5983338"/>
              <a:ext cx="11299524" cy="647700"/>
              <a:chOff x="590375" y="5951896"/>
              <a:chExt cx="11299524" cy="647700"/>
            </a:xfrm>
          </p:grpSpPr>
          <p:grpSp>
            <p:nvGrpSpPr>
              <p:cNvPr id="53" name="Grupo 52"/>
              <p:cNvGrpSpPr/>
              <p:nvPr/>
            </p:nvGrpSpPr>
            <p:grpSpPr>
              <a:xfrm>
                <a:off x="7309508" y="6008490"/>
                <a:ext cx="2088735" cy="464105"/>
                <a:chOff x="0" y="0"/>
                <a:chExt cx="2114550" cy="520700"/>
              </a:xfrm>
            </p:grpSpPr>
            <p:pic>
              <p:nvPicPr>
                <p:cNvPr id="65" name="Picture 31">
                  <a:extLst>
                    <a:ext uri="{FF2B5EF4-FFF2-40B4-BE49-F238E27FC236}">
                      <a16:creationId xmlns:a16="http://schemas.microsoft.com/office/drawing/2014/main" id="{91AE9704-5554-46D5-9B8D-428107E0CF04}"/>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66" name="Retângulo 65"/>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54" name="Grupo 53"/>
              <p:cNvGrpSpPr/>
              <p:nvPr/>
            </p:nvGrpSpPr>
            <p:grpSpPr>
              <a:xfrm>
                <a:off x="9527699" y="6027356"/>
                <a:ext cx="2362200" cy="450850"/>
                <a:chOff x="0" y="0"/>
                <a:chExt cx="2362200" cy="450850"/>
              </a:xfrm>
            </p:grpSpPr>
            <p:pic>
              <p:nvPicPr>
                <p:cNvPr id="60"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61" name="Retângulo 60"/>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55" name="Grupo 54"/>
              <p:cNvGrpSpPr/>
              <p:nvPr/>
            </p:nvGrpSpPr>
            <p:grpSpPr>
              <a:xfrm>
                <a:off x="590375" y="5951896"/>
                <a:ext cx="4047206" cy="647700"/>
                <a:chOff x="0" y="0"/>
                <a:chExt cx="4914900" cy="784860"/>
              </a:xfrm>
            </p:grpSpPr>
            <p:pic>
              <p:nvPicPr>
                <p:cNvPr id="56" name="Picture 2">
                  <a:extLst>
                    <a:ext uri="{FF2B5EF4-FFF2-40B4-BE49-F238E27FC236}">
                      <a16:creationId xmlns:a16="http://schemas.microsoft.com/office/drawing/2014/main" id="{50A3A6F9-DF6A-4D44-AF59-71B692C0FD4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57" name="image3.png"/>
                <p:cNvPicPr/>
                <p:nvPr/>
              </p:nvPicPr>
              <p:blipFill>
                <a:blip r:embed="rId6">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58"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59"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52"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2840186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628073" y="1402153"/>
            <a:ext cx="5347135" cy="3299056"/>
          </a:xfrm>
          <a:prstGeom prst="rect">
            <a:avLst/>
          </a:prstGeom>
        </p:spPr>
      </p:pic>
      <p:sp>
        <p:nvSpPr>
          <p:cNvPr id="19" name="TextBox 14">
            <a:extLst>
              <a:ext uri="{FF2B5EF4-FFF2-40B4-BE49-F238E27FC236}">
                <a16:creationId xmlns:a16="http://schemas.microsoft.com/office/drawing/2014/main" id="{CDF2A092-0EED-3D47-8477-CE87907580A6}"/>
              </a:ext>
            </a:extLst>
          </p:cNvPr>
          <p:cNvSpPr txBox="1"/>
          <p:nvPr/>
        </p:nvSpPr>
        <p:spPr>
          <a:xfrm>
            <a:off x="6348619" y="1402153"/>
            <a:ext cx="5132181" cy="3299056"/>
          </a:xfrm>
          <a:prstGeom prst="rect">
            <a:avLst/>
          </a:prstGeom>
          <a:solidFill>
            <a:srgbClr val="466AAB"/>
          </a:solidFill>
        </p:spPr>
        <p:txBody>
          <a:bodyPr wrap="square" lIns="180000" rIns="180000" rtlCol="0" anchor="t">
            <a:noAutofit/>
          </a:bodyPr>
          <a:lstStyle/>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p:txBody>
      </p:sp>
      <p:sp>
        <p:nvSpPr>
          <p:cNvPr id="2" name="Retângulo 1"/>
          <p:cNvSpPr/>
          <p:nvPr/>
        </p:nvSpPr>
        <p:spPr>
          <a:xfrm>
            <a:off x="995991" y="2524492"/>
            <a:ext cx="4770554" cy="1077218"/>
          </a:xfrm>
          <a:prstGeom prst="rect">
            <a:avLst/>
          </a:prstGeom>
        </p:spPr>
        <p:txBody>
          <a:bodyPr wrap="square">
            <a:spAutoFit/>
          </a:bodyPr>
          <a:lstStyle/>
          <a:p>
            <a:pPr lvl="0"/>
            <a:r>
              <a:rPr lang="en-GB" sz="1600" b="1" dirty="0">
                <a:solidFill>
                  <a:schemeClr val="accent1">
                    <a:lumMod val="50000"/>
                  </a:schemeClr>
                </a:solidFill>
              </a:rPr>
              <a:t>CROSS-CUTTING OBJECTIVES</a:t>
            </a:r>
          </a:p>
          <a:p>
            <a:pPr lvl="0"/>
            <a:endParaRPr lang="en-US" sz="1600" b="1" dirty="0">
              <a:solidFill>
                <a:schemeClr val="accent1">
                  <a:lumMod val="50000"/>
                </a:schemeClr>
              </a:solidFill>
            </a:endParaRPr>
          </a:p>
          <a:p>
            <a:pPr algn="just"/>
            <a:r>
              <a:rPr lang="en-GB" sz="1600" dirty="0">
                <a:solidFill>
                  <a:schemeClr val="accent1">
                    <a:lumMod val="50000"/>
                  </a:schemeClr>
                </a:solidFill>
              </a:rPr>
              <a:t>Applicants are encouraged to consider and integrate the </a:t>
            </a:r>
            <a:r>
              <a:rPr lang="en-GB" sz="1600" dirty="0" smtClean="0">
                <a:solidFill>
                  <a:schemeClr val="accent1">
                    <a:lumMod val="50000"/>
                  </a:schemeClr>
                </a:solidFill>
              </a:rPr>
              <a:t>cross-cutting </a:t>
            </a:r>
            <a:r>
              <a:rPr lang="en-GB" sz="1600" dirty="0">
                <a:solidFill>
                  <a:schemeClr val="accent1">
                    <a:lumMod val="50000"/>
                  </a:schemeClr>
                </a:solidFill>
              </a:rPr>
              <a:t>objectives into their </a:t>
            </a:r>
            <a:r>
              <a:rPr lang="en-GB" sz="1600" dirty="0" smtClean="0">
                <a:solidFill>
                  <a:schemeClr val="accent1">
                    <a:lumMod val="50000"/>
                  </a:schemeClr>
                </a:solidFill>
              </a:rPr>
              <a:t>proposals</a:t>
            </a:r>
            <a:endParaRPr lang="pt-PT" sz="1600" dirty="0">
              <a:solidFill>
                <a:schemeClr val="accent1">
                  <a:lumMod val="50000"/>
                </a:schemeClr>
              </a:solidFill>
            </a:endParaRPr>
          </a:p>
        </p:txBody>
      </p:sp>
      <p:pic>
        <p:nvPicPr>
          <p:cNvPr id="24"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51" name="Grupo 50"/>
          <p:cNvGrpSpPr/>
          <p:nvPr/>
        </p:nvGrpSpPr>
        <p:grpSpPr>
          <a:xfrm>
            <a:off x="0" y="-8926"/>
            <a:ext cx="12192000" cy="542966"/>
            <a:chOff x="0" y="-8926"/>
            <a:chExt cx="12192000" cy="542966"/>
          </a:xfrm>
        </p:grpSpPr>
        <p:pic>
          <p:nvPicPr>
            <p:cNvPr id="52"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3"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54" name="Retângulo 53"/>
          <p:cNvSpPr/>
          <p:nvPr/>
        </p:nvSpPr>
        <p:spPr>
          <a:xfrm>
            <a:off x="6529432" y="1633397"/>
            <a:ext cx="4770554" cy="2862066"/>
          </a:xfrm>
          <a:prstGeom prst="rect">
            <a:avLst/>
          </a:prstGeom>
        </p:spPr>
        <p:txBody>
          <a:bodyPr wrap="square">
            <a:spAutoFit/>
          </a:bodyPr>
          <a:lstStyle/>
          <a:p>
            <a:pPr lvl="0" algn="just"/>
            <a:r>
              <a:rPr lang="pt-PT" sz="1300" b="1" dirty="0">
                <a:solidFill>
                  <a:srgbClr val="FFFF00"/>
                </a:solidFill>
              </a:rPr>
              <a:t>EVALUATION FACTORS FOR GRANT AWARD</a:t>
            </a:r>
          </a:p>
          <a:p>
            <a:pPr lvl="0" algn="ctr"/>
            <a:endParaRPr lang="pt-PT" sz="1300" b="1" dirty="0">
              <a:solidFill>
                <a:schemeClr val="bg1"/>
              </a:solidFill>
            </a:endParaRPr>
          </a:p>
          <a:p>
            <a:pPr marL="285750" lvl="0" indent="-285750">
              <a:lnSpc>
                <a:spcPct val="150000"/>
              </a:lnSpc>
              <a:buFont typeface="Arial" panose="020B0604020202020204" pitchFamily="34" charset="0"/>
              <a:buChar char="•"/>
            </a:pPr>
            <a:r>
              <a:rPr lang="en-GB" sz="1300" dirty="0">
                <a:solidFill>
                  <a:schemeClr val="bg1"/>
                </a:solidFill>
              </a:rPr>
              <a:t>gender parity in additional employment creation;</a:t>
            </a:r>
          </a:p>
          <a:p>
            <a:pPr marL="285750" lvl="0" indent="-285750">
              <a:lnSpc>
                <a:spcPct val="150000"/>
              </a:lnSpc>
              <a:buFont typeface="Arial" panose="020B0604020202020204" pitchFamily="34" charset="0"/>
              <a:buChar char="•"/>
            </a:pPr>
            <a:r>
              <a:rPr lang="en-GB" sz="1300" dirty="0">
                <a:solidFill>
                  <a:schemeClr val="bg1"/>
                </a:solidFill>
              </a:rPr>
              <a:t>communities’ participation and sharing of revenues/ benefits;</a:t>
            </a:r>
          </a:p>
          <a:p>
            <a:pPr marL="285750" lvl="0" indent="-285750">
              <a:lnSpc>
                <a:spcPct val="150000"/>
              </a:lnSpc>
              <a:buFont typeface="Arial" panose="020B0604020202020204" pitchFamily="34" charset="0"/>
              <a:buChar char="•"/>
            </a:pPr>
            <a:r>
              <a:rPr lang="en-GB" sz="1300" dirty="0">
                <a:solidFill>
                  <a:schemeClr val="bg1"/>
                </a:solidFill>
              </a:rPr>
              <a:t>land-sea planning and management measures; </a:t>
            </a:r>
          </a:p>
          <a:p>
            <a:pPr marL="285750" lvl="0" indent="-285750">
              <a:lnSpc>
                <a:spcPct val="150000"/>
              </a:lnSpc>
              <a:buFont typeface="Arial" panose="020B0604020202020204" pitchFamily="34" charset="0"/>
              <a:buChar char="•"/>
            </a:pPr>
            <a:r>
              <a:rPr lang="en-GB" sz="1300" dirty="0">
                <a:solidFill>
                  <a:schemeClr val="bg1"/>
                </a:solidFill>
              </a:rPr>
              <a:t>reversing environmental degradation; </a:t>
            </a:r>
          </a:p>
          <a:p>
            <a:pPr marL="285750" lvl="0" indent="-285750">
              <a:lnSpc>
                <a:spcPct val="150000"/>
              </a:lnSpc>
              <a:buFont typeface="Arial" panose="020B0604020202020204" pitchFamily="34" charset="0"/>
              <a:buChar char="•"/>
            </a:pPr>
            <a:r>
              <a:rPr lang="en-GB" sz="1300" dirty="0">
                <a:solidFill>
                  <a:schemeClr val="bg1"/>
                </a:solidFill>
              </a:rPr>
              <a:t>use of CIT in business plans; </a:t>
            </a:r>
          </a:p>
          <a:p>
            <a:pPr marL="285750" lvl="0" indent="-285750">
              <a:lnSpc>
                <a:spcPct val="150000"/>
              </a:lnSpc>
              <a:buFont typeface="Arial" panose="020B0604020202020204" pitchFamily="34" charset="0"/>
              <a:buChar char="•"/>
            </a:pPr>
            <a:r>
              <a:rPr lang="en-GB" sz="1300" dirty="0">
                <a:solidFill>
                  <a:schemeClr val="bg1"/>
                </a:solidFill>
              </a:rPr>
              <a:t>international partnerships and strategy for internationalisation and/or for promoting domestic tourism;</a:t>
            </a:r>
            <a:endParaRPr lang="pt-PT" sz="1300" dirty="0">
              <a:solidFill>
                <a:schemeClr val="bg1"/>
              </a:solidFill>
            </a:endParaRPr>
          </a:p>
          <a:p>
            <a:pPr marL="285750" lvl="0" indent="-285750">
              <a:lnSpc>
                <a:spcPct val="150000"/>
              </a:lnSpc>
              <a:buFont typeface="Arial" panose="020B0604020202020204" pitchFamily="34" charset="0"/>
              <a:buChar char="•"/>
            </a:pPr>
            <a:r>
              <a:rPr lang="en-GB" sz="1300" dirty="0">
                <a:solidFill>
                  <a:schemeClr val="bg1"/>
                </a:solidFill>
              </a:rPr>
              <a:t>job opportunities for youth.</a:t>
            </a:r>
            <a:endParaRPr lang="pt-PT" sz="1300" dirty="0">
              <a:solidFill>
                <a:schemeClr val="bg1"/>
              </a:solidFill>
            </a:endParaRPr>
          </a:p>
        </p:txBody>
      </p:sp>
      <p:grpSp>
        <p:nvGrpSpPr>
          <p:cNvPr id="36" name="Grupo 35"/>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1515341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sp>
        <p:nvSpPr>
          <p:cNvPr id="11" name="TextBox 13">
            <a:extLst>
              <a:ext uri="{FF2B5EF4-FFF2-40B4-BE49-F238E27FC236}">
                <a16:creationId xmlns:a16="http://schemas.microsoft.com/office/drawing/2014/main" id="{59FF9F10-C740-E143-9B4A-C2303EFC2700}"/>
              </a:ext>
            </a:extLst>
          </p:cNvPr>
          <p:cNvSpPr txBox="1"/>
          <p:nvPr/>
        </p:nvSpPr>
        <p:spPr>
          <a:xfrm>
            <a:off x="1115567" y="1612831"/>
            <a:ext cx="6497285" cy="3924301"/>
          </a:xfrm>
          <a:prstGeom prst="rect">
            <a:avLst/>
          </a:prstGeom>
          <a:noFill/>
        </p:spPr>
        <p:txBody>
          <a:bodyPr wrap="square" numCol="1" spcCol="432000" rtlCol="0">
            <a:noAutofit/>
          </a:bodyPr>
          <a:lstStyle/>
          <a:p>
            <a:pPr marL="285750" indent="-285750" algn="just">
              <a:buFont typeface="Arial" panose="020B0604020202020204" pitchFamily="34" charset="0"/>
              <a:buChar char="•"/>
            </a:pPr>
            <a:r>
              <a:rPr lang="en-GB" sz="1600" b="1" dirty="0" smtClean="0">
                <a:solidFill>
                  <a:schemeClr val="accent1">
                    <a:lumMod val="50000"/>
                  </a:schemeClr>
                </a:solidFill>
              </a:rPr>
              <a:t>Development </a:t>
            </a:r>
            <a:r>
              <a:rPr lang="en-GB" sz="1600" b="1" dirty="0">
                <a:solidFill>
                  <a:schemeClr val="accent1">
                    <a:lumMod val="50000"/>
                  </a:schemeClr>
                </a:solidFill>
              </a:rPr>
              <a:t>of the Tourism and/or Cultural Heritage sectors in association with other sectors of activity</a:t>
            </a:r>
            <a:r>
              <a:rPr lang="en-GB" sz="1600" dirty="0">
                <a:solidFill>
                  <a:schemeClr val="accent1">
                    <a:lumMod val="50000"/>
                  </a:schemeClr>
                </a:solidFill>
              </a:rPr>
              <a:t>, such as environment, fisheries, agriculture, education, social action, if this articulation is capable of creating inter-sectorial economic value</a:t>
            </a:r>
            <a:r>
              <a:rPr lang="en-GB" sz="1600" dirty="0" smtClean="0">
                <a:solidFill>
                  <a:schemeClr val="accent1">
                    <a:lumMod val="50000"/>
                  </a:schemeClr>
                </a:solidFill>
              </a:rPr>
              <a:t>;</a:t>
            </a:r>
          </a:p>
          <a:p>
            <a:pPr algn="just"/>
            <a:endParaRPr lang="pt-PT" sz="1600" dirty="0">
              <a:solidFill>
                <a:schemeClr val="accent1">
                  <a:lumMod val="50000"/>
                </a:schemeClr>
              </a:solidFill>
            </a:endParaRPr>
          </a:p>
          <a:p>
            <a:pPr marL="285750" indent="-285750" algn="just">
              <a:buFont typeface="Arial" panose="020B0604020202020204" pitchFamily="34" charset="0"/>
              <a:buChar char="•"/>
            </a:pPr>
            <a:r>
              <a:rPr lang="en-GB" sz="1600" b="1" dirty="0" smtClean="0">
                <a:solidFill>
                  <a:schemeClr val="accent1">
                    <a:lumMod val="50000"/>
                  </a:schemeClr>
                </a:solidFill>
              </a:rPr>
              <a:t>Reinforcement </a:t>
            </a:r>
            <a:r>
              <a:rPr lang="en-GB" sz="1600" b="1" dirty="0">
                <a:solidFill>
                  <a:schemeClr val="accent1">
                    <a:lumMod val="50000"/>
                  </a:schemeClr>
                </a:solidFill>
              </a:rPr>
              <a:t>of creative, technical and/or management capacities in civil society organizations operating in the areas of Tourism and/or Cultural Heritage</a:t>
            </a:r>
            <a:r>
              <a:rPr lang="en-GB" sz="1600" dirty="0">
                <a:solidFill>
                  <a:schemeClr val="accent1">
                    <a:lumMod val="50000"/>
                  </a:schemeClr>
                </a:solidFill>
              </a:rPr>
              <a:t>, including the development of business plans and internationalization strategies</a:t>
            </a:r>
            <a:r>
              <a:rPr lang="en-GB" sz="1600" dirty="0" smtClean="0">
                <a:solidFill>
                  <a:schemeClr val="accent1">
                    <a:lumMod val="50000"/>
                  </a:schemeClr>
                </a:solidFill>
              </a:rPr>
              <a:t>;</a:t>
            </a:r>
          </a:p>
          <a:p>
            <a:pPr algn="just"/>
            <a:endParaRPr lang="en-GB" sz="1600" dirty="0" smtClean="0">
              <a:solidFill>
                <a:schemeClr val="accent1">
                  <a:lumMod val="50000"/>
                </a:schemeClr>
              </a:solidFill>
            </a:endParaRPr>
          </a:p>
          <a:p>
            <a:pPr marL="285750" indent="-285750" algn="just">
              <a:buFont typeface="Arial" panose="020B0604020202020204" pitchFamily="34" charset="0"/>
              <a:buChar char="•"/>
            </a:pPr>
            <a:r>
              <a:rPr lang="en-GB" sz="1600" b="1" dirty="0">
                <a:solidFill>
                  <a:schemeClr val="accent1">
                    <a:lumMod val="50000"/>
                  </a:schemeClr>
                </a:solidFill>
              </a:rPr>
              <a:t>Development of projects</a:t>
            </a:r>
            <a:r>
              <a:rPr lang="en-GB" sz="1600" dirty="0">
                <a:solidFill>
                  <a:schemeClr val="accent1">
                    <a:lumMod val="50000"/>
                  </a:schemeClr>
                </a:solidFill>
              </a:rPr>
              <a:t> (for example, business incubators) </a:t>
            </a:r>
            <a:r>
              <a:rPr lang="en-GB" sz="1600" b="1" dirty="0">
                <a:solidFill>
                  <a:schemeClr val="accent1">
                    <a:lumMod val="50000"/>
                  </a:schemeClr>
                </a:solidFill>
              </a:rPr>
              <a:t>that intend to allocate funding to other projects and actions of third parties</a:t>
            </a:r>
            <a:r>
              <a:rPr lang="en-GB" sz="1600" dirty="0">
                <a:solidFill>
                  <a:schemeClr val="accent1">
                    <a:lumMod val="50000"/>
                  </a:schemeClr>
                </a:solidFill>
              </a:rPr>
              <a:t>, in a competitive manner, in the areas of Tourism and/or Cultural Heritage through the attribution of sub-grants (also known as cascade grants);</a:t>
            </a:r>
            <a:endParaRPr lang="pt-PT" sz="1600" dirty="0">
              <a:solidFill>
                <a:schemeClr val="accent1">
                  <a:lumMod val="50000"/>
                </a:schemeClr>
              </a:solidFill>
            </a:endParaRPr>
          </a:p>
          <a:p>
            <a:pPr marL="285750" indent="-285750" algn="just">
              <a:buFont typeface="Arial" panose="020B0604020202020204" pitchFamily="34" charset="0"/>
              <a:buChar char="•"/>
            </a:pPr>
            <a:endParaRPr lang="pt-PT" sz="1600" dirty="0"/>
          </a:p>
        </p:txBody>
      </p:sp>
      <p:sp>
        <p:nvSpPr>
          <p:cNvPr id="12" name="TextBox 13">
            <a:extLst>
              <a:ext uri="{FF2B5EF4-FFF2-40B4-BE49-F238E27FC236}">
                <a16:creationId xmlns:a16="http://schemas.microsoft.com/office/drawing/2014/main" id="{59FF9F10-C740-E143-9B4A-C2303EFC2700}"/>
              </a:ext>
            </a:extLst>
          </p:cNvPr>
          <p:cNvSpPr txBox="1"/>
          <p:nvPr/>
        </p:nvSpPr>
        <p:spPr>
          <a:xfrm>
            <a:off x="1050434" y="1005303"/>
            <a:ext cx="10864512" cy="408566"/>
          </a:xfrm>
          <a:prstGeom prst="rect">
            <a:avLst/>
          </a:prstGeom>
          <a:noFill/>
        </p:spPr>
        <p:txBody>
          <a:bodyPr wrap="square" rtlCol="0">
            <a:noAutofit/>
          </a:bodyPr>
          <a:lstStyle/>
          <a:p>
            <a:r>
              <a:rPr lang="en-US" b="1" dirty="0" smtClean="0">
                <a:solidFill>
                  <a:schemeClr val="accent1">
                    <a:lumMod val="50000"/>
                  </a:schemeClr>
                </a:solidFill>
              </a:rPr>
              <a:t>EXAMPLES OF ELIGEBLE PROJECTS</a:t>
            </a:r>
            <a:endParaRPr lang="pt-PT" sz="1600" dirty="0">
              <a:solidFill>
                <a:schemeClr val="accent1">
                  <a:lumMod val="50000"/>
                </a:schemeClr>
              </a:solidFill>
            </a:endParaRPr>
          </a:p>
        </p:txBody>
      </p:sp>
      <p:pic>
        <p:nvPicPr>
          <p:cNvPr id="2" name="Imagem 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81818" y="2009283"/>
            <a:ext cx="3364292" cy="2410028"/>
          </a:xfrm>
          <a:prstGeom prst="rect">
            <a:avLst/>
          </a:prstGeom>
        </p:spPr>
      </p:pic>
      <p:pic>
        <p:nvPicPr>
          <p:cNvPr id="23"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49" name="Grupo 48"/>
          <p:cNvGrpSpPr/>
          <p:nvPr/>
        </p:nvGrpSpPr>
        <p:grpSpPr>
          <a:xfrm>
            <a:off x="0" y="-8926"/>
            <a:ext cx="12192000" cy="542966"/>
            <a:chOff x="0" y="-8926"/>
            <a:chExt cx="12192000" cy="542966"/>
          </a:xfrm>
        </p:grpSpPr>
        <p:pic>
          <p:nvPicPr>
            <p:cNvPr id="50"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1"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grpSp>
        <p:nvGrpSpPr>
          <p:cNvPr id="35" name="Grupo 34"/>
          <p:cNvGrpSpPr/>
          <p:nvPr/>
        </p:nvGrpSpPr>
        <p:grpSpPr>
          <a:xfrm>
            <a:off x="452325" y="5974711"/>
            <a:ext cx="11299524" cy="647700"/>
            <a:chOff x="452325" y="5983338"/>
            <a:chExt cx="11299524" cy="647700"/>
          </a:xfrm>
        </p:grpSpPr>
        <p:grpSp>
          <p:nvGrpSpPr>
            <p:cNvPr id="36" name="Grupo 35"/>
            <p:cNvGrpSpPr/>
            <p:nvPr/>
          </p:nvGrpSpPr>
          <p:grpSpPr>
            <a:xfrm>
              <a:off x="452325" y="5983338"/>
              <a:ext cx="11299524" cy="647700"/>
              <a:chOff x="590375" y="5951896"/>
              <a:chExt cx="11299524" cy="647700"/>
            </a:xfrm>
          </p:grpSpPr>
          <p:grpSp>
            <p:nvGrpSpPr>
              <p:cNvPr id="38" name="Grupo 37"/>
              <p:cNvGrpSpPr/>
              <p:nvPr/>
            </p:nvGrpSpPr>
            <p:grpSpPr>
              <a:xfrm>
                <a:off x="7309508" y="6008490"/>
                <a:ext cx="2088735" cy="464105"/>
                <a:chOff x="0" y="0"/>
                <a:chExt cx="2114550" cy="520700"/>
              </a:xfrm>
            </p:grpSpPr>
            <p:pic>
              <p:nvPicPr>
                <p:cNvPr id="47"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8" name="Retângulo 47"/>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39" name="Grupo 38"/>
              <p:cNvGrpSpPr/>
              <p:nvPr/>
            </p:nvGrpSpPr>
            <p:grpSpPr>
              <a:xfrm>
                <a:off x="9527699" y="6027356"/>
                <a:ext cx="2362200" cy="450850"/>
                <a:chOff x="0" y="0"/>
                <a:chExt cx="2362200" cy="450850"/>
              </a:xfrm>
            </p:grpSpPr>
            <p:pic>
              <p:nvPicPr>
                <p:cNvPr id="45"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6" name="Retângulo 45"/>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590375" y="5951896"/>
                <a:ext cx="4047206" cy="647700"/>
                <a:chOff x="0" y="0"/>
                <a:chExt cx="4914900" cy="784860"/>
              </a:xfrm>
            </p:grpSpPr>
            <p:pic>
              <p:nvPicPr>
                <p:cNvPr id="41"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2"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3"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4"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7"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2840186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sp>
        <p:nvSpPr>
          <p:cNvPr id="11" name="TextBox 13">
            <a:extLst>
              <a:ext uri="{FF2B5EF4-FFF2-40B4-BE49-F238E27FC236}">
                <a16:creationId xmlns:a16="http://schemas.microsoft.com/office/drawing/2014/main" id="{59FF9F10-C740-E143-9B4A-C2303EFC2700}"/>
              </a:ext>
            </a:extLst>
          </p:cNvPr>
          <p:cNvSpPr txBox="1"/>
          <p:nvPr/>
        </p:nvSpPr>
        <p:spPr>
          <a:xfrm>
            <a:off x="1115567" y="1680314"/>
            <a:ext cx="6497285" cy="3924301"/>
          </a:xfrm>
          <a:prstGeom prst="rect">
            <a:avLst/>
          </a:prstGeom>
          <a:noFill/>
        </p:spPr>
        <p:txBody>
          <a:bodyPr wrap="square" numCol="1" spcCol="432000" rtlCol="0">
            <a:noAutofit/>
          </a:bodyPr>
          <a:lstStyle/>
          <a:p>
            <a:pPr marL="285750" indent="-285750" algn="just">
              <a:buFont typeface="Arial" panose="020B0604020202020204" pitchFamily="34" charset="0"/>
              <a:buChar char="•"/>
            </a:pPr>
            <a:r>
              <a:rPr lang="en-GB" sz="1600" b="1" dirty="0">
                <a:solidFill>
                  <a:schemeClr val="accent1">
                    <a:lumMod val="50000"/>
                  </a:schemeClr>
                </a:solidFill>
              </a:rPr>
              <a:t>Entrepreneurship initiatives that contribute to increased competitiveness in the areas of Tourism and/or Cultural Heritage</a:t>
            </a:r>
            <a:r>
              <a:rPr lang="en-GB" sz="1600" dirty="0">
                <a:solidFill>
                  <a:schemeClr val="accent1">
                    <a:lumMod val="50000"/>
                  </a:schemeClr>
                </a:solidFill>
              </a:rPr>
              <a:t>, which use cultural heritage, creativity and intellectual property to produce goods and services with cultural, social and economic significance;</a:t>
            </a:r>
          </a:p>
          <a:p>
            <a:pPr algn="just"/>
            <a:endParaRPr lang="en-GB" sz="1600" dirty="0">
              <a:solidFill>
                <a:schemeClr val="accent1">
                  <a:lumMod val="50000"/>
                </a:schemeClr>
              </a:solidFill>
            </a:endParaRPr>
          </a:p>
          <a:p>
            <a:pPr marL="285750" indent="-285750" algn="just">
              <a:buFont typeface="Arial" panose="020B0604020202020204" pitchFamily="34" charset="0"/>
              <a:buChar char="•"/>
            </a:pPr>
            <a:r>
              <a:rPr lang="en-GB" sz="1600" b="1" dirty="0">
                <a:solidFill>
                  <a:schemeClr val="accent1">
                    <a:lumMod val="50000"/>
                  </a:schemeClr>
                </a:solidFill>
              </a:rPr>
              <a:t>Technology for the Tourism and/or Cultural Heritage sectors</a:t>
            </a:r>
            <a:r>
              <a:rPr lang="en-GB" sz="1600" dirty="0">
                <a:solidFill>
                  <a:schemeClr val="accent1">
                    <a:lumMod val="50000"/>
                  </a:schemeClr>
                </a:solidFill>
              </a:rPr>
              <a:t>, including the development and use of digital platforms for wide dissemination and marketing of products and/or services;</a:t>
            </a:r>
          </a:p>
          <a:p>
            <a:pPr algn="just"/>
            <a:endParaRPr lang="en-GB" sz="1600" dirty="0">
              <a:solidFill>
                <a:schemeClr val="accent1">
                  <a:lumMod val="50000"/>
                </a:schemeClr>
              </a:solidFill>
            </a:endParaRPr>
          </a:p>
          <a:p>
            <a:pPr marL="285750" indent="-285750" algn="just">
              <a:buFont typeface="Arial" panose="020B0604020202020204" pitchFamily="34" charset="0"/>
              <a:buChar char="•"/>
            </a:pPr>
            <a:r>
              <a:rPr lang="en-GB" sz="1600" b="1" dirty="0">
                <a:solidFill>
                  <a:schemeClr val="accent1">
                    <a:lumMod val="50000"/>
                  </a:schemeClr>
                </a:solidFill>
              </a:rPr>
              <a:t>Promotion of access to Tourism and/or Cultural Heritage to new internal and external markets</a:t>
            </a:r>
            <a:r>
              <a:rPr lang="en-GB" sz="1600" dirty="0">
                <a:solidFill>
                  <a:schemeClr val="accent1">
                    <a:lumMod val="50000"/>
                  </a:schemeClr>
                </a:solidFill>
              </a:rPr>
              <a:t>, including communication, advertising and marketing campaigns</a:t>
            </a:r>
            <a:r>
              <a:rPr lang="en-GB" sz="1600" dirty="0" smtClean="0">
                <a:solidFill>
                  <a:schemeClr val="accent1">
                    <a:lumMod val="50000"/>
                  </a:schemeClr>
                </a:solidFill>
              </a:rPr>
              <a:t>;</a:t>
            </a:r>
            <a:endParaRPr lang="pt-PT" sz="1600" dirty="0">
              <a:solidFill>
                <a:schemeClr val="accent1">
                  <a:lumMod val="50000"/>
                </a:schemeClr>
              </a:solidFill>
            </a:endParaRPr>
          </a:p>
        </p:txBody>
      </p:sp>
      <p:sp>
        <p:nvSpPr>
          <p:cNvPr id="12" name="TextBox 13">
            <a:extLst>
              <a:ext uri="{FF2B5EF4-FFF2-40B4-BE49-F238E27FC236}">
                <a16:creationId xmlns:a16="http://schemas.microsoft.com/office/drawing/2014/main" id="{59FF9F10-C740-E143-9B4A-C2303EFC2700}"/>
              </a:ext>
            </a:extLst>
          </p:cNvPr>
          <p:cNvSpPr txBox="1"/>
          <p:nvPr/>
        </p:nvSpPr>
        <p:spPr>
          <a:xfrm>
            <a:off x="1050434" y="1005303"/>
            <a:ext cx="10864512" cy="408566"/>
          </a:xfrm>
          <a:prstGeom prst="rect">
            <a:avLst/>
          </a:prstGeom>
          <a:noFill/>
        </p:spPr>
        <p:txBody>
          <a:bodyPr wrap="square" rtlCol="0">
            <a:noAutofit/>
          </a:bodyPr>
          <a:lstStyle/>
          <a:p>
            <a:r>
              <a:rPr lang="en-US" b="1" dirty="0" smtClean="0">
                <a:solidFill>
                  <a:schemeClr val="accent1">
                    <a:lumMod val="50000"/>
                  </a:schemeClr>
                </a:solidFill>
              </a:rPr>
              <a:t>EXAMPLES OF ELIGEBLE PROJECTS</a:t>
            </a:r>
            <a:endParaRPr lang="pt-PT" sz="1600" dirty="0">
              <a:solidFill>
                <a:schemeClr val="accent1">
                  <a:lumMod val="50000"/>
                </a:schemeClr>
              </a:solidFill>
            </a:endParaRPr>
          </a:p>
        </p:txBody>
      </p:sp>
      <p:pic>
        <p:nvPicPr>
          <p:cNvPr id="2" name="Imagem 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81818" y="2009283"/>
            <a:ext cx="3364292" cy="2410028"/>
          </a:xfrm>
          <a:prstGeom prst="rect">
            <a:avLst/>
          </a:prstGeom>
        </p:spPr>
      </p:pic>
      <p:pic>
        <p:nvPicPr>
          <p:cNvPr id="23"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47" name="Grupo 46"/>
          <p:cNvGrpSpPr/>
          <p:nvPr/>
        </p:nvGrpSpPr>
        <p:grpSpPr>
          <a:xfrm>
            <a:off x="0" y="-8926"/>
            <a:ext cx="12192000" cy="542966"/>
            <a:chOff x="0" y="-8926"/>
            <a:chExt cx="12192000" cy="542966"/>
          </a:xfrm>
        </p:grpSpPr>
        <p:pic>
          <p:nvPicPr>
            <p:cNvPr id="48"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49"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grpSp>
        <p:nvGrpSpPr>
          <p:cNvPr id="22" name="Grupo 21"/>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51"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52" name="Retângulo 51"/>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50" name="Retângulo 49"/>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1209763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sp>
        <p:nvSpPr>
          <p:cNvPr id="11" name="TextBox 13">
            <a:extLst>
              <a:ext uri="{FF2B5EF4-FFF2-40B4-BE49-F238E27FC236}">
                <a16:creationId xmlns:a16="http://schemas.microsoft.com/office/drawing/2014/main" id="{59FF9F10-C740-E143-9B4A-C2303EFC2700}"/>
              </a:ext>
            </a:extLst>
          </p:cNvPr>
          <p:cNvSpPr txBox="1"/>
          <p:nvPr/>
        </p:nvSpPr>
        <p:spPr>
          <a:xfrm>
            <a:off x="1115567" y="1806606"/>
            <a:ext cx="6497285" cy="3924301"/>
          </a:xfrm>
          <a:prstGeom prst="rect">
            <a:avLst/>
          </a:prstGeom>
          <a:noFill/>
        </p:spPr>
        <p:txBody>
          <a:bodyPr wrap="square" numCol="1" spcCol="432000" rtlCol="0">
            <a:noAutofit/>
          </a:bodyPr>
          <a:lstStyle/>
          <a:p>
            <a:pPr marL="285750" indent="-285750" algn="just">
              <a:buFont typeface="Arial" panose="020B0604020202020204" pitchFamily="34" charset="0"/>
              <a:buChar char="•"/>
            </a:pPr>
            <a:r>
              <a:rPr lang="en-GB" sz="1600" b="1" dirty="0">
                <a:solidFill>
                  <a:schemeClr val="accent1">
                    <a:lumMod val="50000"/>
                  </a:schemeClr>
                </a:solidFill>
              </a:rPr>
              <a:t>Development of institutional capacities and public and participatory governance</a:t>
            </a:r>
            <a:r>
              <a:rPr lang="en-GB" sz="1600" dirty="0">
                <a:solidFill>
                  <a:schemeClr val="accent1">
                    <a:lumMod val="50000"/>
                  </a:schemeClr>
                </a:solidFill>
              </a:rPr>
              <a:t> of the Tourism and/or Cultural Heritage sectors;</a:t>
            </a:r>
          </a:p>
          <a:p>
            <a:pPr algn="just"/>
            <a:endParaRPr lang="pt-PT" sz="1600" dirty="0">
              <a:solidFill>
                <a:schemeClr val="accent1">
                  <a:lumMod val="50000"/>
                </a:schemeClr>
              </a:solidFill>
            </a:endParaRPr>
          </a:p>
          <a:p>
            <a:pPr marL="285750" indent="-285750" algn="just">
              <a:buFont typeface="Arial" panose="020B0604020202020204" pitchFamily="34" charset="0"/>
              <a:buChar char="•"/>
            </a:pPr>
            <a:r>
              <a:rPr lang="en-GB" sz="1600" b="1" dirty="0">
                <a:solidFill>
                  <a:schemeClr val="accent1">
                    <a:lumMod val="50000"/>
                  </a:schemeClr>
                </a:solidFill>
              </a:rPr>
              <a:t>Creation and/or expansion of festivals and international professional fairs </a:t>
            </a:r>
            <a:r>
              <a:rPr lang="en-GB" sz="1600" dirty="0">
                <a:solidFill>
                  <a:schemeClr val="accent1">
                    <a:lumMod val="50000"/>
                  </a:schemeClr>
                </a:solidFill>
              </a:rPr>
              <a:t>in the sectors of Tourism and/or Cultural Heritage;</a:t>
            </a:r>
          </a:p>
          <a:p>
            <a:pPr algn="just"/>
            <a:endParaRPr lang="pt-PT" sz="1600" dirty="0">
              <a:solidFill>
                <a:schemeClr val="accent1">
                  <a:lumMod val="50000"/>
                </a:schemeClr>
              </a:solidFill>
            </a:endParaRPr>
          </a:p>
          <a:p>
            <a:pPr marL="285750" indent="-285750" algn="just">
              <a:buFont typeface="Arial" panose="020B0604020202020204" pitchFamily="34" charset="0"/>
              <a:buChar char="•"/>
            </a:pPr>
            <a:r>
              <a:rPr lang="en-GB" sz="1600" b="1" dirty="0">
                <a:solidFill>
                  <a:schemeClr val="accent1">
                    <a:lumMod val="50000"/>
                  </a:schemeClr>
                </a:solidFill>
              </a:rPr>
              <a:t>Formal education and professional training projects </a:t>
            </a:r>
            <a:r>
              <a:rPr lang="en-GB" sz="1600" dirty="0">
                <a:solidFill>
                  <a:schemeClr val="accent1">
                    <a:lumMod val="50000"/>
                  </a:schemeClr>
                </a:solidFill>
              </a:rPr>
              <a:t>in the Tourism and/or Cultural Heritage sectors.</a:t>
            </a:r>
            <a:endParaRPr lang="pt-PT" sz="1600" dirty="0">
              <a:solidFill>
                <a:schemeClr val="accent1">
                  <a:lumMod val="50000"/>
                </a:schemeClr>
              </a:solidFill>
            </a:endParaRPr>
          </a:p>
        </p:txBody>
      </p:sp>
      <p:sp>
        <p:nvSpPr>
          <p:cNvPr id="12" name="TextBox 13">
            <a:extLst>
              <a:ext uri="{FF2B5EF4-FFF2-40B4-BE49-F238E27FC236}">
                <a16:creationId xmlns:a16="http://schemas.microsoft.com/office/drawing/2014/main" id="{59FF9F10-C740-E143-9B4A-C2303EFC2700}"/>
              </a:ext>
            </a:extLst>
          </p:cNvPr>
          <p:cNvSpPr txBox="1"/>
          <p:nvPr/>
        </p:nvSpPr>
        <p:spPr>
          <a:xfrm>
            <a:off x="1050434" y="1005303"/>
            <a:ext cx="10864512" cy="408566"/>
          </a:xfrm>
          <a:prstGeom prst="rect">
            <a:avLst/>
          </a:prstGeom>
          <a:noFill/>
        </p:spPr>
        <p:txBody>
          <a:bodyPr wrap="square" rtlCol="0">
            <a:noAutofit/>
          </a:bodyPr>
          <a:lstStyle/>
          <a:p>
            <a:r>
              <a:rPr lang="en-US" b="1" dirty="0" smtClean="0">
                <a:solidFill>
                  <a:schemeClr val="accent1">
                    <a:lumMod val="50000"/>
                  </a:schemeClr>
                </a:solidFill>
              </a:rPr>
              <a:t>EXAMPLES OF ELIGEBLE PROJECTS</a:t>
            </a:r>
            <a:endParaRPr lang="pt-PT" sz="1600" dirty="0">
              <a:solidFill>
                <a:schemeClr val="accent1">
                  <a:lumMod val="50000"/>
                </a:schemeClr>
              </a:solidFill>
            </a:endParaRPr>
          </a:p>
        </p:txBody>
      </p:sp>
      <p:pic>
        <p:nvPicPr>
          <p:cNvPr id="2" name="Imagem 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81818" y="2009283"/>
            <a:ext cx="3364292" cy="2410028"/>
          </a:xfrm>
          <a:prstGeom prst="rect">
            <a:avLst/>
          </a:prstGeom>
        </p:spPr>
      </p:pic>
      <p:pic>
        <p:nvPicPr>
          <p:cNvPr id="23"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47" name="Grupo 46"/>
          <p:cNvGrpSpPr/>
          <p:nvPr/>
        </p:nvGrpSpPr>
        <p:grpSpPr>
          <a:xfrm>
            <a:off x="0" y="-8926"/>
            <a:ext cx="12192000" cy="542966"/>
            <a:chOff x="0" y="-8926"/>
            <a:chExt cx="12192000" cy="542966"/>
          </a:xfrm>
        </p:grpSpPr>
        <p:pic>
          <p:nvPicPr>
            <p:cNvPr id="48"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49"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grpSp>
        <p:nvGrpSpPr>
          <p:cNvPr id="22" name="Grupo 21"/>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51"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52" name="Retângulo 51"/>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50" name="Retângulo 49"/>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2097972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890584" y="1076088"/>
            <a:ext cx="5105399" cy="3514385"/>
          </a:xfrm>
          <a:prstGeom prst="rect">
            <a:avLst/>
          </a:prstGeom>
        </p:spPr>
      </p:pic>
      <p:sp>
        <p:nvSpPr>
          <p:cNvPr id="12" name="TextBox 14">
            <a:extLst>
              <a:ext uri="{FF2B5EF4-FFF2-40B4-BE49-F238E27FC236}">
                <a16:creationId xmlns:a16="http://schemas.microsoft.com/office/drawing/2014/main" id="{CDF2A092-0EED-3D47-8477-CE87907580A6}"/>
              </a:ext>
            </a:extLst>
          </p:cNvPr>
          <p:cNvSpPr txBox="1"/>
          <p:nvPr/>
        </p:nvSpPr>
        <p:spPr>
          <a:xfrm>
            <a:off x="6383582" y="1076088"/>
            <a:ext cx="5135870" cy="3514385"/>
          </a:xfrm>
          <a:prstGeom prst="rect">
            <a:avLst/>
          </a:prstGeom>
          <a:solidFill>
            <a:srgbClr val="466AAB"/>
          </a:solidFill>
        </p:spPr>
        <p:txBody>
          <a:bodyPr wrap="square" lIns="180000" rIns="180000" rtlCol="0" anchor="t">
            <a:noAutofit/>
          </a:bodyPr>
          <a:lstStyle/>
          <a:p>
            <a:pPr lvl="0" algn="ctr"/>
            <a:endParaRPr lang="pt-PT" sz="1600" b="1" dirty="0" smtClean="0">
              <a:solidFill>
                <a:srgbClr val="FFFF00"/>
              </a:solidFill>
            </a:endParaRPr>
          </a:p>
        </p:txBody>
      </p:sp>
      <p:sp>
        <p:nvSpPr>
          <p:cNvPr id="13" name="TextBox 13">
            <a:extLst>
              <a:ext uri="{FF2B5EF4-FFF2-40B4-BE49-F238E27FC236}">
                <a16:creationId xmlns:a16="http://schemas.microsoft.com/office/drawing/2014/main" id="{59FF9F10-C740-E143-9B4A-C2303EFC2700}"/>
              </a:ext>
            </a:extLst>
          </p:cNvPr>
          <p:cNvSpPr txBox="1"/>
          <p:nvPr/>
        </p:nvSpPr>
        <p:spPr>
          <a:xfrm>
            <a:off x="6576051" y="1306414"/>
            <a:ext cx="4750932" cy="2400657"/>
          </a:xfrm>
          <a:prstGeom prst="rect">
            <a:avLst/>
          </a:prstGeom>
          <a:noFill/>
        </p:spPr>
        <p:txBody>
          <a:bodyPr wrap="square" rtlCol="0">
            <a:spAutoFit/>
          </a:bodyPr>
          <a:lstStyle/>
          <a:p>
            <a:pPr lvl="0" algn="just"/>
            <a:r>
              <a:rPr lang="pt-PT" sz="1500" b="1" dirty="0">
                <a:solidFill>
                  <a:srgbClr val="FFFF00"/>
                </a:solidFill>
              </a:rPr>
              <a:t>EXAMPLES</a:t>
            </a:r>
          </a:p>
          <a:p>
            <a:pPr lvl="0" algn="ctr"/>
            <a:endParaRPr lang="pt-PT" sz="1500" b="1" dirty="0">
              <a:solidFill>
                <a:schemeClr val="bg1"/>
              </a:solidFill>
            </a:endParaRPr>
          </a:p>
          <a:p>
            <a:pPr marL="285750" lvl="0" indent="-285750" algn="just">
              <a:buFont typeface="Arial" panose="020B0604020202020204" pitchFamily="34" charset="0"/>
              <a:buChar char="•"/>
            </a:pPr>
            <a:r>
              <a:rPr lang="en-GB" sz="1500" dirty="0">
                <a:solidFill>
                  <a:schemeClr val="bg1"/>
                </a:solidFill>
              </a:rPr>
              <a:t>Civil society organisations (CSOs), </a:t>
            </a:r>
          </a:p>
          <a:p>
            <a:pPr lvl="0" algn="just"/>
            <a:endParaRPr lang="en-GB" sz="1500" dirty="0">
              <a:solidFill>
                <a:schemeClr val="bg1"/>
              </a:solidFill>
            </a:endParaRPr>
          </a:p>
          <a:p>
            <a:pPr marL="285750" lvl="0" indent="-285750" algn="just">
              <a:buFont typeface="Arial" panose="020B0604020202020204" pitchFamily="34" charset="0"/>
              <a:buChar char="•"/>
            </a:pPr>
            <a:r>
              <a:rPr lang="en-GB" sz="1500" dirty="0">
                <a:solidFill>
                  <a:schemeClr val="bg1"/>
                </a:solidFill>
              </a:rPr>
              <a:t>Educational, training and scientific research institutions; </a:t>
            </a:r>
          </a:p>
          <a:p>
            <a:pPr lvl="0" algn="just"/>
            <a:endParaRPr lang="en-GB" sz="1500" dirty="0">
              <a:solidFill>
                <a:schemeClr val="bg1"/>
              </a:solidFill>
            </a:endParaRPr>
          </a:p>
          <a:p>
            <a:pPr marL="285750" lvl="0" indent="-285750" algn="just">
              <a:buFont typeface="Arial" panose="020B0604020202020204" pitchFamily="34" charset="0"/>
              <a:buChar char="•"/>
            </a:pPr>
            <a:r>
              <a:rPr lang="en-GB" sz="1500" dirty="0">
                <a:solidFill>
                  <a:schemeClr val="bg1"/>
                </a:solidFill>
              </a:rPr>
              <a:t>Other non-profit private sector organisations and their networks at local, national, regional and international levels.</a:t>
            </a:r>
            <a:endParaRPr lang="pt-PT" sz="1500" dirty="0">
              <a:solidFill>
                <a:schemeClr val="bg1"/>
              </a:solidFill>
            </a:endParaRPr>
          </a:p>
        </p:txBody>
      </p:sp>
      <p:pic>
        <p:nvPicPr>
          <p:cNvPr id="25"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51" name="Grupo 50"/>
          <p:cNvGrpSpPr/>
          <p:nvPr/>
        </p:nvGrpSpPr>
        <p:grpSpPr>
          <a:xfrm>
            <a:off x="0" y="-8926"/>
            <a:ext cx="12192000" cy="542966"/>
            <a:chOff x="0" y="-8926"/>
            <a:chExt cx="12192000" cy="542966"/>
          </a:xfrm>
        </p:grpSpPr>
        <p:pic>
          <p:nvPicPr>
            <p:cNvPr id="52"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3"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54" name="TextBox 13">
            <a:extLst>
              <a:ext uri="{FF2B5EF4-FFF2-40B4-BE49-F238E27FC236}">
                <a16:creationId xmlns:a16="http://schemas.microsoft.com/office/drawing/2014/main" id="{59FF9F10-C740-E143-9B4A-C2303EFC2700}"/>
              </a:ext>
            </a:extLst>
          </p:cNvPr>
          <p:cNvSpPr txBox="1"/>
          <p:nvPr/>
        </p:nvSpPr>
        <p:spPr>
          <a:xfrm>
            <a:off x="1067817" y="1402746"/>
            <a:ext cx="4750932" cy="2800767"/>
          </a:xfrm>
          <a:prstGeom prst="rect">
            <a:avLst/>
          </a:prstGeom>
          <a:noFill/>
        </p:spPr>
        <p:txBody>
          <a:bodyPr wrap="square" rtlCol="0">
            <a:spAutoFit/>
          </a:bodyPr>
          <a:lstStyle/>
          <a:p>
            <a:pPr algn="just"/>
            <a:r>
              <a:rPr lang="en-GB" sz="1600" b="1" dirty="0" smtClean="0">
                <a:solidFill>
                  <a:srgbClr val="002060"/>
                </a:solidFill>
              </a:rPr>
              <a:t>ELEGIBLE </a:t>
            </a:r>
            <a:r>
              <a:rPr lang="en-GB" sz="1600" b="1" dirty="0">
                <a:solidFill>
                  <a:srgbClr val="002060"/>
                </a:solidFill>
              </a:rPr>
              <a:t>APPLICANTS – LOT 1</a:t>
            </a:r>
            <a:endParaRPr lang="en-US" sz="1600" b="1" dirty="0">
              <a:solidFill>
                <a:srgbClr val="002060"/>
              </a:solidFill>
            </a:endParaRPr>
          </a:p>
          <a:p>
            <a:pPr algn="just"/>
            <a:endParaRPr lang="en-US" sz="1600" b="1" dirty="0" smtClean="0">
              <a:solidFill>
                <a:srgbClr val="202A44"/>
              </a:solidFill>
            </a:endParaRPr>
          </a:p>
          <a:p>
            <a:pPr algn="just"/>
            <a:r>
              <a:rPr lang="en-GB" sz="1600" dirty="0">
                <a:solidFill>
                  <a:schemeClr val="accent1">
                    <a:lumMod val="50000"/>
                  </a:schemeClr>
                </a:solidFill>
              </a:rPr>
              <a:t>Non-profit legal persons of a private nature</a:t>
            </a:r>
            <a:r>
              <a:rPr lang="pt-PT" sz="1600" dirty="0" smtClean="0">
                <a:solidFill>
                  <a:schemeClr val="accent1">
                    <a:lumMod val="50000"/>
                  </a:schemeClr>
                </a:solidFill>
              </a:rPr>
              <a:t>, </a:t>
            </a:r>
            <a:r>
              <a:rPr lang="en-GB" sz="1600" dirty="0">
                <a:solidFill>
                  <a:schemeClr val="accent1">
                    <a:lumMod val="50000"/>
                  </a:schemeClr>
                </a:solidFill>
              </a:rPr>
              <a:t>incorporated and/or registered in Kenya and carry out their main business activity </a:t>
            </a:r>
            <a:r>
              <a:rPr lang="en-GB" sz="1600" dirty="0" smtClean="0">
                <a:solidFill>
                  <a:schemeClr val="accent1">
                    <a:lumMod val="50000"/>
                  </a:schemeClr>
                </a:solidFill>
              </a:rPr>
              <a:t>there.</a:t>
            </a:r>
          </a:p>
          <a:p>
            <a:pPr algn="just"/>
            <a:endParaRPr lang="en-GB" sz="1600" dirty="0" smtClean="0">
              <a:solidFill>
                <a:schemeClr val="accent1">
                  <a:lumMod val="50000"/>
                </a:schemeClr>
              </a:solidFill>
            </a:endParaRPr>
          </a:p>
          <a:p>
            <a:pPr algn="just"/>
            <a:r>
              <a:rPr lang="en-GB" sz="1600" dirty="0" smtClean="0">
                <a:solidFill>
                  <a:schemeClr val="accent1">
                    <a:lumMod val="50000"/>
                  </a:schemeClr>
                </a:solidFill>
              </a:rPr>
              <a:t>In </a:t>
            </a:r>
            <a:r>
              <a:rPr lang="en-GB" sz="1600" dirty="0">
                <a:solidFill>
                  <a:schemeClr val="accent1">
                    <a:lumMod val="50000"/>
                  </a:schemeClr>
                </a:solidFill>
              </a:rPr>
              <a:t>partnership, association or consortium applications, it is sufficient that one of the implementing partners is registered and carries out its main business activity in </a:t>
            </a:r>
            <a:r>
              <a:rPr lang="en-GB" sz="1600" dirty="0" smtClean="0">
                <a:solidFill>
                  <a:schemeClr val="accent1">
                    <a:lumMod val="50000"/>
                  </a:schemeClr>
                </a:solidFill>
              </a:rPr>
              <a:t>Kenya, provided </a:t>
            </a:r>
            <a:r>
              <a:rPr lang="en-GB" sz="1600" dirty="0">
                <a:solidFill>
                  <a:schemeClr val="accent1">
                    <a:lumMod val="50000"/>
                  </a:schemeClr>
                </a:solidFill>
              </a:rPr>
              <a:t>that the remaining partners are covered </a:t>
            </a:r>
            <a:r>
              <a:rPr lang="en-GB" sz="1600" dirty="0" smtClean="0">
                <a:solidFill>
                  <a:schemeClr val="accent1">
                    <a:lumMod val="50000"/>
                  </a:schemeClr>
                </a:solidFill>
              </a:rPr>
              <a:t>by the previous criteria.</a:t>
            </a:r>
            <a:endParaRPr lang="pt-PT" sz="1600" dirty="0" smtClean="0">
              <a:solidFill>
                <a:schemeClr val="accent1">
                  <a:lumMod val="50000"/>
                </a:schemeClr>
              </a:solidFill>
            </a:endParaRPr>
          </a:p>
        </p:txBody>
      </p:sp>
      <p:grpSp>
        <p:nvGrpSpPr>
          <p:cNvPr id="36" name="Grupo 35"/>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3640061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517698" y="1076088"/>
            <a:ext cx="5478286" cy="4192032"/>
          </a:xfrm>
          <a:prstGeom prst="rect">
            <a:avLst/>
          </a:prstGeom>
        </p:spPr>
      </p:pic>
      <p:sp>
        <p:nvSpPr>
          <p:cNvPr id="12" name="TextBox 14">
            <a:extLst>
              <a:ext uri="{FF2B5EF4-FFF2-40B4-BE49-F238E27FC236}">
                <a16:creationId xmlns:a16="http://schemas.microsoft.com/office/drawing/2014/main" id="{CDF2A092-0EED-3D47-8477-CE87907580A6}"/>
              </a:ext>
            </a:extLst>
          </p:cNvPr>
          <p:cNvSpPr txBox="1"/>
          <p:nvPr/>
        </p:nvSpPr>
        <p:spPr>
          <a:xfrm>
            <a:off x="6383582" y="1076087"/>
            <a:ext cx="5304835" cy="4192033"/>
          </a:xfrm>
          <a:prstGeom prst="rect">
            <a:avLst/>
          </a:prstGeom>
          <a:solidFill>
            <a:srgbClr val="466AAB"/>
          </a:solidFill>
        </p:spPr>
        <p:txBody>
          <a:bodyPr wrap="square" lIns="180000" rIns="180000" rtlCol="0" anchor="t">
            <a:noAutofit/>
          </a:bodyPr>
          <a:lstStyle/>
          <a:p>
            <a:pPr lvl="0" algn="ctr"/>
            <a:endParaRPr lang="pt-PT" sz="1400" b="1" dirty="0">
              <a:solidFill>
                <a:schemeClr val="bg1"/>
              </a:solidFill>
            </a:endParaRPr>
          </a:p>
        </p:txBody>
      </p:sp>
      <p:sp>
        <p:nvSpPr>
          <p:cNvPr id="13" name="TextBox 13">
            <a:extLst>
              <a:ext uri="{FF2B5EF4-FFF2-40B4-BE49-F238E27FC236}">
                <a16:creationId xmlns:a16="http://schemas.microsoft.com/office/drawing/2014/main" id="{59FF9F10-C740-E143-9B4A-C2303EFC2700}"/>
              </a:ext>
            </a:extLst>
          </p:cNvPr>
          <p:cNvSpPr txBox="1"/>
          <p:nvPr/>
        </p:nvSpPr>
        <p:spPr>
          <a:xfrm>
            <a:off x="730936" y="1672657"/>
            <a:ext cx="5051027" cy="2800767"/>
          </a:xfrm>
          <a:prstGeom prst="rect">
            <a:avLst/>
          </a:prstGeom>
          <a:noFill/>
        </p:spPr>
        <p:txBody>
          <a:bodyPr wrap="square" rtlCol="0">
            <a:spAutoFit/>
          </a:bodyPr>
          <a:lstStyle/>
          <a:p>
            <a:pPr algn="just"/>
            <a:r>
              <a:rPr lang="en-GB" sz="1600" b="1" dirty="0" smtClean="0">
                <a:solidFill>
                  <a:srgbClr val="002060"/>
                </a:solidFill>
              </a:rPr>
              <a:t>ELEGIBLE </a:t>
            </a:r>
            <a:r>
              <a:rPr lang="en-GB" sz="1600" b="1" dirty="0">
                <a:solidFill>
                  <a:srgbClr val="002060"/>
                </a:solidFill>
              </a:rPr>
              <a:t>APPLICANTS – LOT </a:t>
            </a:r>
            <a:r>
              <a:rPr lang="en-GB" sz="1600" b="1" dirty="0" smtClean="0">
                <a:solidFill>
                  <a:srgbClr val="002060"/>
                </a:solidFill>
              </a:rPr>
              <a:t>2</a:t>
            </a:r>
            <a:endParaRPr lang="en-US" sz="1600" b="1" dirty="0">
              <a:solidFill>
                <a:srgbClr val="002060"/>
              </a:solidFill>
            </a:endParaRPr>
          </a:p>
          <a:p>
            <a:pPr algn="just"/>
            <a:endParaRPr lang="en-US" sz="1600" b="1" dirty="0" smtClean="0">
              <a:solidFill>
                <a:srgbClr val="202A44"/>
              </a:solidFill>
            </a:endParaRPr>
          </a:p>
          <a:p>
            <a:pPr algn="just"/>
            <a:r>
              <a:rPr lang="en-GB" sz="1600" dirty="0">
                <a:solidFill>
                  <a:srgbClr val="002060"/>
                </a:solidFill>
              </a:rPr>
              <a:t>Profit and Non-profit legal persons of a private or </a:t>
            </a:r>
            <a:r>
              <a:rPr lang="en-GB" sz="1600" dirty="0" smtClean="0">
                <a:solidFill>
                  <a:srgbClr val="002060"/>
                </a:solidFill>
              </a:rPr>
              <a:t>public nature </a:t>
            </a:r>
            <a:r>
              <a:rPr lang="en-GB" sz="1600" dirty="0">
                <a:solidFill>
                  <a:srgbClr val="002060"/>
                </a:solidFill>
              </a:rPr>
              <a:t>incorporated and/or registered in Kenya and carry out their main business activity there.</a:t>
            </a:r>
          </a:p>
          <a:p>
            <a:pPr algn="just"/>
            <a:endParaRPr lang="en-GB" sz="1600" dirty="0">
              <a:solidFill>
                <a:srgbClr val="002060"/>
              </a:solidFill>
            </a:endParaRPr>
          </a:p>
          <a:p>
            <a:pPr algn="just"/>
            <a:r>
              <a:rPr lang="en-GB" sz="1600" dirty="0" smtClean="0">
                <a:solidFill>
                  <a:srgbClr val="002060"/>
                </a:solidFill>
              </a:rPr>
              <a:t>In </a:t>
            </a:r>
            <a:r>
              <a:rPr lang="en-GB" sz="1600" dirty="0">
                <a:solidFill>
                  <a:srgbClr val="002060"/>
                </a:solidFill>
              </a:rPr>
              <a:t>partnership, association or consortium applications, it is sufficient that one of the implementing partners is registered and carries out its main business activity in </a:t>
            </a:r>
            <a:r>
              <a:rPr lang="en-GB" sz="1600" dirty="0" smtClean="0">
                <a:solidFill>
                  <a:srgbClr val="002060"/>
                </a:solidFill>
              </a:rPr>
              <a:t>Kenya, provided </a:t>
            </a:r>
            <a:r>
              <a:rPr lang="en-GB" sz="1600" dirty="0">
                <a:solidFill>
                  <a:srgbClr val="002060"/>
                </a:solidFill>
              </a:rPr>
              <a:t>that the remaining partners are covered </a:t>
            </a:r>
            <a:r>
              <a:rPr lang="en-GB" sz="1600" dirty="0" smtClean="0">
                <a:solidFill>
                  <a:srgbClr val="002060"/>
                </a:solidFill>
              </a:rPr>
              <a:t>by the previous criteria.</a:t>
            </a:r>
            <a:endParaRPr lang="pt-PT" sz="1600" dirty="0" smtClean="0">
              <a:solidFill>
                <a:srgbClr val="002060"/>
              </a:solidFill>
            </a:endParaRPr>
          </a:p>
        </p:txBody>
      </p:sp>
      <p:pic>
        <p:nvPicPr>
          <p:cNvPr id="24"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50" name="Grupo 49"/>
          <p:cNvGrpSpPr/>
          <p:nvPr/>
        </p:nvGrpSpPr>
        <p:grpSpPr>
          <a:xfrm>
            <a:off x="0" y="10952"/>
            <a:ext cx="12192000" cy="542966"/>
            <a:chOff x="0" y="-8926"/>
            <a:chExt cx="12192000" cy="542966"/>
          </a:xfrm>
        </p:grpSpPr>
        <p:pic>
          <p:nvPicPr>
            <p:cNvPr id="51"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2"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53" name="TextBox 13">
            <a:extLst>
              <a:ext uri="{FF2B5EF4-FFF2-40B4-BE49-F238E27FC236}">
                <a16:creationId xmlns:a16="http://schemas.microsoft.com/office/drawing/2014/main" id="{59FF9F10-C740-E143-9B4A-C2303EFC2700}"/>
              </a:ext>
            </a:extLst>
          </p:cNvPr>
          <p:cNvSpPr txBox="1"/>
          <p:nvPr/>
        </p:nvSpPr>
        <p:spPr>
          <a:xfrm>
            <a:off x="6510485" y="1276408"/>
            <a:ext cx="5051027" cy="3893374"/>
          </a:xfrm>
          <a:prstGeom prst="rect">
            <a:avLst/>
          </a:prstGeom>
          <a:noFill/>
        </p:spPr>
        <p:txBody>
          <a:bodyPr wrap="square" rtlCol="0">
            <a:spAutoFit/>
          </a:bodyPr>
          <a:lstStyle/>
          <a:p>
            <a:pPr lvl="0" algn="just"/>
            <a:r>
              <a:rPr lang="pt-PT" sz="1300" b="1" dirty="0">
                <a:solidFill>
                  <a:srgbClr val="FFFF00"/>
                </a:solidFill>
              </a:rPr>
              <a:t>EXAMPLES</a:t>
            </a:r>
          </a:p>
          <a:p>
            <a:pPr marL="285750" indent="-285750" algn="just">
              <a:buFont typeface="Arial" panose="020B0604020202020204" pitchFamily="34" charset="0"/>
              <a:buChar char="•"/>
            </a:pPr>
            <a:endParaRPr lang="en-GB" sz="1300" dirty="0">
              <a:solidFill>
                <a:schemeClr val="bg1"/>
              </a:solidFill>
            </a:endParaRPr>
          </a:p>
          <a:p>
            <a:pPr marL="285750" indent="-285750" algn="just">
              <a:buFont typeface="Arial" panose="020B0604020202020204" pitchFamily="34" charset="0"/>
              <a:buChar char="•"/>
            </a:pPr>
            <a:r>
              <a:rPr lang="en-GB" sz="1300" dirty="0">
                <a:solidFill>
                  <a:schemeClr val="bg1"/>
                </a:solidFill>
              </a:rPr>
              <a:t>Private sector companies/organisations, provided that they do not directly profit from the implementation of the proposed project or action. </a:t>
            </a:r>
          </a:p>
          <a:p>
            <a:pPr lvl="0"/>
            <a:endParaRPr lang="en-GB" sz="1300" dirty="0">
              <a:solidFill>
                <a:schemeClr val="bg1"/>
              </a:solidFill>
            </a:endParaRPr>
          </a:p>
          <a:p>
            <a:pPr marL="285750" lvl="0" indent="-285750">
              <a:buFont typeface="Arial" panose="020B0604020202020204" pitchFamily="34" charset="0"/>
              <a:buChar char="•"/>
            </a:pPr>
            <a:r>
              <a:rPr lang="en-GB" sz="1300" dirty="0">
                <a:solidFill>
                  <a:schemeClr val="bg1"/>
                </a:solidFill>
              </a:rPr>
              <a:t>State bodies and direct and indirect public administration services; </a:t>
            </a:r>
          </a:p>
          <a:p>
            <a:pPr lvl="0"/>
            <a:endParaRPr lang="pt-PT" sz="1300" dirty="0">
              <a:solidFill>
                <a:schemeClr val="bg1"/>
              </a:solidFill>
            </a:endParaRPr>
          </a:p>
          <a:p>
            <a:pPr marL="285750" indent="-285750">
              <a:buFont typeface="Arial" panose="020B0604020202020204" pitchFamily="34" charset="0"/>
              <a:buChar char="•"/>
            </a:pPr>
            <a:r>
              <a:rPr lang="en-GB" sz="1300" dirty="0">
                <a:solidFill>
                  <a:schemeClr val="bg1"/>
                </a:solidFill>
              </a:rPr>
              <a:t>Central, regional and local public administration bodies and services;</a:t>
            </a:r>
          </a:p>
          <a:p>
            <a:endParaRPr lang="en-GB" sz="1300" dirty="0">
              <a:solidFill>
                <a:schemeClr val="bg1"/>
              </a:solidFill>
            </a:endParaRPr>
          </a:p>
          <a:p>
            <a:pPr marL="285750" lvl="0" indent="-285750" algn="just">
              <a:buFont typeface="Arial" panose="020B0604020202020204" pitchFamily="34" charset="0"/>
              <a:buChar char="•"/>
            </a:pPr>
            <a:r>
              <a:rPr lang="en-GB" sz="1300" dirty="0">
                <a:solidFill>
                  <a:schemeClr val="bg1"/>
                </a:solidFill>
              </a:rPr>
              <a:t>Civil society organisations (CSOs);</a:t>
            </a:r>
          </a:p>
          <a:p>
            <a:pPr lvl="0" algn="just"/>
            <a:endParaRPr lang="en-GB" sz="1300" dirty="0">
              <a:solidFill>
                <a:schemeClr val="bg1"/>
              </a:solidFill>
            </a:endParaRPr>
          </a:p>
          <a:p>
            <a:pPr marL="285750" lvl="0" indent="-285750" algn="just">
              <a:buFont typeface="Arial" panose="020B0604020202020204" pitchFamily="34" charset="0"/>
              <a:buChar char="•"/>
            </a:pPr>
            <a:r>
              <a:rPr lang="en-GB" sz="1300" dirty="0">
                <a:solidFill>
                  <a:schemeClr val="bg1"/>
                </a:solidFill>
              </a:rPr>
              <a:t>Educational, training and scientific research institutions; </a:t>
            </a:r>
          </a:p>
          <a:p>
            <a:pPr lvl="0" algn="just"/>
            <a:endParaRPr lang="en-GB" sz="1300" dirty="0">
              <a:solidFill>
                <a:schemeClr val="bg1"/>
              </a:solidFill>
            </a:endParaRPr>
          </a:p>
          <a:p>
            <a:pPr marL="285750" indent="-285750" algn="just">
              <a:buFont typeface="Arial" panose="020B0604020202020204" pitchFamily="34" charset="0"/>
              <a:buChar char="•"/>
            </a:pPr>
            <a:r>
              <a:rPr lang="en-GB" sz="1300" dirty="0">
                <a:solidFill>
                  <a:schemeClr val="bg1"/>
                </a:solidFill>
              </a:rPr>
              <a:t>Trade and other economic sector associations;</a:t>
            </a:r>
          </a:p>
          <a:p>
            <a:pPr algn="just"/>
            <a:endParaRPr lang="en-GB" sz="1300" dirty="0">
              <a:solidFill>
                <a:schemeClr val="bg1"/>
              </a:solidFill>
            </a:endParaRPr>
          </a:p>
          <a:p>
            <a:pPr marL="285750" indent="-285750" algn="just">
              <a:buFont typeface="Arial" panose="020B0604020202020204" pitchFamily="34" charset="0"/>
              <a:buChar char="•"/>
            </a:pPr>
            <a:r>
              <a:rPr lang="en-GB" sz="1300" dirty="0">
                <a:solidFill>
                  <a:schemeClr val="bg1"/>
                </a:solidFill>
              </a:rPr>
              <a:t>Other non-profit private sector organisations and their networks at local, national, regional and international levels.</a:t>
            </a:r>
            <a:endParaRPr lang="pt-PT" sz="1300" dirty="0">
              <a:solidFill>
                <a:schemeClr val="bg1"/>
              </a:solidFill>
            </a:endParaRPr>
          </a:p>
        </p:txBody>
      </p:sp>
      <p:grpSp>
        <p:nvGrpSpPr>
          <p:cNvPr id="36" name="Grupo 35"/>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69970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890584" y="1441498"/>
            <a:ext cx="5105399" cy="3541981"/>
          </a:xfrm>
          <a:prstGeom prst="rect">
            <a:avLst/>
          </a:prstGeom>
        </p:spPr>
      </p:pic>
      <p:sp>
        <p:nvSpPr>
          <p:cNvPr id="12" name="TextBox 14">
            <a:extLst>
              <a:ext uri="{FF2B5EF4-FFF2-40B4-BE49-F238E27FC236}">
                <a16:creationId xmlns:a16="http://schemas.microsoft.com/office/drawing/2014/main" id="{CDF2A092-0EED-3D47-8477-CE87907580A6}"/>
              </a:ext>
            </a:extLst>
          </p:cNvPr>
          <p:cNvSpPr txBox="1"/>
          <p:nvPr/>
        </p:nvSpPr>
        <p:spPr>
          <a:xfrm>
            <a:off x="6383582" y="1602619"/>
            <a:ext cx="4878953" cy="2933868"/>
          </a:xfrm>
          <a:prstGeom prst="rect">
            <a:avLst/>
          </a:prstGeom>
          <a:solidFill>
            <a:srgbClr val="466AAB"/>
          </a:solidFill>
        </p:spPr>
        <p:txBody>
          <a:bodyPr wrap="square" lIns="180000" rIns="180000" rtlCol="0" anchor="t">
            <a:noAutofit/>
          </a:bodyPr>
          <a:lstStyle/>
          <a:p>
            <a:pPr lvl="0" algn="ctr"/>
            <a:endParaRPr lang="pt-PT" sz="1400" b="1" dirty="0" smtClean="0">
              <a:solidFill>
                <a:schemeClr val="bg1"/>
              </a:solidFill>
            </a:endParaRPr>
          </a:p>
          <a:p>
            <a:pPr lvl="0" algn="ctr"/>
            <a:endParaRPr lang="pt-PT" sz="1400" b="1" dirty="0" smtClean="0">
              <a:solidFill>
                <a:schemeClr val="bg1"/>
              </a:solidFill>
            </a:endParaRPr>
          </a:p>
          <a:p>
            <a:pPr lvl="0" algn="ctr"/>
            <a:endParaRPr lang="pt-PT" sz="1600" b="1" dirty="0" smtClean="0">
              <a:solidFill>
                <a:schemeClr val="bg1"/>
              </a:solidFill>
            </a:endParaRPr>
          </a:p>
          <a:p>
            <a:pPr lvl="0" algn="ctr"/>
            <a:endParaRPr lang="pt-PT" sz="1600" b="1" dirty="0" smtClean="0">
              <a:solidFill>
                <a:schemeClr val="bg1"/>
              </a:solidFill>
            </a:endParaRPr>
          </a:p>
        </p:txBody>
      </p:sp>
      <p:sp>
        <p:nvSpPr>
          <p:cNvPr id="13" name="TextBox 13">
            <a:extLst>
              <a:ext uri="{FF2B5EF4-FFF2-40B4-BE49-F238E27FC236}">
                <a16:creationId xmlns:a16="http://schemas.microsoft.com/office/drawing/2014/main" id="{59FF9F10-C740-E143-9B4A-C2303EFC2700}"/>
              </a:ext>
            </a:extLst>
          </p:cNvPr>
          <p:cNvSpPr txBox="1"/>
          <p:nvPr/>
        </p:nvSpPr>
        <p:spPr>
          <a:xfrm>
            <a:off x="1070553" y="1840487"/>
            <a:ext cx="4745460" cy="2923877"/>
          </a:xfrm>
          <a:prstGeom prst="rect">
            <a:avLst/>
          </a:prstGeom>
          <a:noFill/>
        </p:spPr>
        <p:txBody>
          <a:bodyPr wrap="square" rtlCol="0">
            <a:spAutoFit/>
          </a:bodyPr>
          <a:lstStyle/>
          <a:p>
            <a:pPr algn="just"/>
            <a:r>
              <a:rPr lang="en-US" sz="1500" b="1" dirty="0">
                <a:solidFill>
                  <a:schemeClr val="accent1">
                    <a:lumMod val="50000"/>
                  </a:schemeClr>
                </a:solidFill>
              </a:rPr>
              <a:t>APPLICATIONS IN PARTNERSHIP AND/OR </a:t>
            </a:r>
            <a:r>
              <a:rPr lang="en-US" sz="1500" b="1" dirty="0" smtClean="0">
                <a:solidFill>
                  <a:schemeClr val="accent1">
                    <a:lumMod val="50000"/>
                  </a:schemeClr>
                </a:solidFill>
              </a:rPr>
              <a:t>CONSORTIUM</a:t>
            </a:r>
          </a:p>
          <a:p>
            <a:pPr algn="just"/>
            <a:endParaRPr lang="en-US" sz="1500" b="1" dirty="0" smtClean="0">
              <a:solidFill>
                <a:schemeClr val="accent1">
                  <a:lumMod val="50000"/>
                </a:schemeClr>
              </a:solidFill>
            </a:endParaRPr>
          </a:p>
          <a:p>
            <a:pPr algn="just"/>
            <a:r>
              <a:rPr lang="pt-PT" sz="1600" b="1" dirty="0" smtClean="0">
                <a:solidFill>
                  <a:schemeClr val="accent1">
                    <a:lumMod val="50000"/>
                  </a:schemeClr>
                </a:solidFill>
              </a:rPr>
              <a:t>PARTNERSHIP –</a:t>
            </a:r>
            <a:r>
              <a:rPr lang="pt-PT" sz="1600" dirty="0" smtClean="0">
                <a:solidFill>
                  <a:schemeClr val="accent1">
                    <a:lumMod val="50000"/>
                  </a:schemeClr>
                </a:solidFill>
              </a:rPr>
              <a:t> </a:t>
            </a:r>
            <a:r>
              <a:rPr lang="en-GB" sz="1600" dirty="0" smtClean="0">
                <a:solidFill>
                  <a:schemeClr val="accent1">
                    <a:lumMod val="50000"/>
                  </a:schemeClr>
                </a:solidFill>
              </a:rPr>
              <a:t>the main </a:t>
            </a:r>
            <a:r>
              <a:rPr lang="en-GB" sz="1600" dirty="0">
                <a:solidFill>
                  <a:schemeClr val="accent1">
                    <a:lumMod val="50000"/>
                  </a:schemeClr>
                </a:solidFill>
              </a:rPr>
              <a:t>applicant is the proposal´s first signatory, but the proposal’s design and submission </a:t>
            </a:r>
            <a:r>
              <a:rPr lang="en-GB" sz="1600" dirty="0" smtClean="0">
                <a:solidFill>
                  <a:schemeClr val="accent1">
                    <a:lumMod val="50000"/>
                  </a:schemeClr>
                </a:solidFill>
              </a:rPr>
              <a:t>are </a:t>
            </a:r>
            <a:r>
              <a:rPr lang="en-GB" sz="1600" dirty="0">
                <a:solidFill>
                  <a:schemeClr val="accent1">
                    <a:lumMod val="50000"/>
                  </a:schemeClr>
                </a:solidFill>
              </a:rPr>
              <a:t>the responsibility of all applicants, and if a grant is allocated, they will be the beneficiaries.</a:t>
            </a:r>
            <a:endParaRPr lang="pt-PT" sz="1600" dirty="0">
              <a:solidFill>
                <a:schemeClr val="accent1">
                  <a:lumMod val="50000"/>
                </a:schemeClr>
              </a:solidFill>
            </a:endParaRPr>
          </a:p>
          <a:p>
            <a:pPr algn="just"/>
            <a:endParaRPr lang="pt-PT" sz="1600" dirty="0">
              <a:solidFill>
                <a:schemeClr val="accent1">
                  <a:lumMod val="50000"/>
                </a:schemeClr>
              </a:solidFill>
            </a:endParaRPr>
          </a:p>
          <a:p>
            <a:pPr algn="just"/>
            <a:endParaRPr lang="pt-PT" sz="1000" dirty="0">
              <a:solidFill>
                <a:schemeClr val="accent1">
                  <a:lumMod val="50000"/>
                </a:schemeClr>
              </a:solidFill>
            </a:endParaRPr>
          </a:p>
          <a:p>
            <a:pPr algn="just"/>
            <a:r>
              <a:rPr lang="pt-PT" sz="1600" b="1" dirty="0" smtClean="0">
                <a:solidFill>
                  <a:schemeClr val="accent1">
                    <a:lumMod val="50000"/>
                  </a:schemeClr>
                </a:solidFill>
              </a:rPr>
              <a:t>CONSORTIUM </a:t>
            </a:r>
            <a:r>
              <a:rPr lang="pt-PT" sz="1600" b="1" dirty="0">
                <a:solidFill>
                  <a:schemeClr val="accent1">
                    <a:lumMod val="50000"/>
                  </a:schemeClr>
                </a:solidFill>
              </a:rPr>
              <a:t>- </a:t>
            </a:r>
            <a:r>
              <a:rPr lang="en-GB" sz="1600" dirty="0">
                <a:solidFill>
                  <a:schemeClr val="accent1">
                    <a:lumMod val="50000"/>
                  </a:schemeClr>
                </a:solidFill>
              </a:rPr>
              <a:t>a legal entity composed of several entities is established, forming a group of entities which together meet the criteria required to qualify for a grant.</a:t>
            </a:r>
            <a:endParaRPr lang="en-US" sz="1600" dirty="0">
              <a:solidFill>
                <a:schemeClr val="accent1">
                  <a:lumMod val="50000"/>
                </a:schemeClr>
              </a:solidFill>
            </a:endParaRPr>
          </a:p>
        </p:txBody>
      </p:sp>
      <p:pic>
        <p:nvPicPr>
          <p:cNvPr id="24"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50" name="Grupo 49"/>
          <p:cNvGrpSpPr/>
          <p:nvPr/>
        </p:nvGrpSpPr>
        <p:grpSpPr>
          <a:xfrm>
            <a:off x="0" y="-8926"/>
            <a:ext cx="12192000" cy="542966"/>
            <a:chOff x="0" y="-8926"/>
            <a:chExt cx="12192000" cy="542966"/>
          </a:xfrm>
        </p:grpSpPr>
        <p:pic>
          <p:nvPicPr>
            <p:cNvPr id="51"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2"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53" name="TextBox 13">
            <a:extLst>
              <a:ext uri="{FF2B5EF4-FFF2-40B4-BE49-F238E27FC236}">
                <a16:creationId xmlns:a16="http://schemas.microsoft.com/office/drawing/2014/main" id="{59FF9F10-C740-E143-9B4A-C2303EFC2700}"/>
              </a:ext>
            </a:extLst>
          </p:cNvPr>
          <p:cNvSpPr txBox="1"/>
          <p:nvPr/>
        </p:nvSpPr>
        <p:spPr>
          <a:xfrm>
            <a:off x="6589476" y="2372326"/>
            <a:ext cx="4303811" cy="1015663"/>
          </a:xfrm>
          <a:prstGeom prst="rect">
            <a:avLst/>
          </a:prstGeom>
          <a:noFill/>
        </p:spPr>
        <p:txBody>
          <a:bodyPr wrap="square" rtlCol="0">
            <a:spAutoFit/>
          </a:bodyPr>
          <a:lstStyle/>
          <a:p>
            <a:pPr lvl="0" algn="just"/>
            <a:r>
              <a:rPr lang="en-US" sz="1500" b="1" dirty="0">
                <a:solidFill>
                  <a:srgbClr val="FFFF00"/>
                </a:solidFill>
              </a:rPr>
              <a:t>In the case of a partnership, association or consortium, it is sufficient for one of the partners with responsibility for implementation to be registered or headquartered in Kenya.</a:t>
            </a:r>
            <a:endParaRPr lang="pt-PT" sz="1500" b="1" dirty="0">
              <a:solidFill>
                <a:srgbClr val="FFFF00"/>
              </a:solidFill>
            </a:endParaRPr>
          </a:p>
        </p:txBody>
      </p:sp>
      <p:grpSp>
        <p:nvGrpSpPr>
          <p:cNvPr id="36" name="Grupo 35"/>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1006723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517698" y="1244983"/>
            <a:ext cx="5559829" cy="3595374"/>
          </a:xfrm>
          <a:prstGeom prst="rect">
            <a:avLst/>
          </a:prstGeom>
        </p:spPr>
      </p:pic>
      <p:sp>
        <p:nvSpPr>
          <p:cNvPr id="12" name="TextBox 13">
            <a:extLst>
              <a:ext uri="{FF2B5EF4-FFF2-40B4-BE49-F238E27FC236}">
                <a16:creationId xmlns:a16="http://schemas.microsoft.com/office/drawing/2014/main" id="{59FF9F10-C740-E143-9B4A-C2303EFC2700}"/>
              </a:ext>
            </a:extLst>
          </p:cNvPr>
          <p:cNvSpPr txBox="1"/>
          <p:nvPr/>
        </p:nvSpPr>
        <p:spPr>
          <a:xfrm>
            <a:off x="702752" y="1460427"/>
            <a:ext cx="5208521" cy="2939266"/>
          </a:xfrm>
          <a:prstGeom prst="rect">
            <a:avLst/>
          </a:prstGeom>
          <a:noFill/>
        </p:spPr>
        <p:txBody>
          <a:bodyPr wrap="square" rtlCol="0">
            <a:spAutoFit/>
          </a:bodyPr>
          <a:lstStyle/>
          <a:p>
            <a:pPr algn="just"/>
            <a:endParaRPr lang="en-US" sz="1000" b="1" dirty="0" smtClean="0">
              <a:solidFill>
                <a:srgbClr val="202A44"/>
              </a:solidFill>
            </a:endParaRPr>
          </a:p>
          <a:p>
            <a:pPr algn="just"/>
            <a:r>
              <a:rPr lang="en-US" sz="1500" b="1" dirty="0" smtClean="0">
                <a:solidFill>
                  <a:schemeClr val="accent1">
                    <a:lumMod val="50000"/>
                  </a:schemeClr>
                </a:solidFill>
              </a:rPr>
              <a:t>PROPOSAL´S </a:t>
            </a:r>
            <a:r>
              <a:rPr lang="en-US" sz="1500" b="1" dirty="0">
                <a:solidFill>
                  <a:schemeClr val="accent1">
                    <a:lumMod val="50000"/>
                  </a:schemeClr>
                </a:solidFill>
              </a:rPr>
              <a:t>ELIGIBLE DIRECT COSTS </a:t>
            </a:r>
            <a:r>
              <a:rPr lang="en-US" sz="1500" b="1" dirty="0" smtClean="0">
                <a:solidFill>
                  <a:schemeClr val="accent1">
                    <a:lumMod val="50000"/>
                  </a:schemeClr>
                </a:solidFill>
              </a:rPr>
              <a:t>MINIMUM CO-FINANCING</a:t>
            </a:r>
          </a:p>
          <a:p>
            <a:pPr algn="ctr"/>
            <a:endParaRPr lang="en-US" sz="1600" b="1" dirty="0" smtClean="0">
              <a:solidFill>
                <a:schemeClr val="accent1">
                  <a:lumMod val="50000"/>
                </a:schemeClr>
              </a:solidFill>
            </a:endParaRPr>
          </a:p>
          <a:p>
            <a:pPr algn="just"/>
            <a:r>
              <a:rPr lang="en-US" sz="1600" b="1" dirty="0" smtClean="0">
                <a:solidFill>
                  <a:schemeClr val="accent1">
                    <a:lumMod val="50000"/>
                  </a:schemeClr>
                </a:solidFill>
              </a:rPr>
              <a:t>Lot 1 – Not applicable</a:t>
            </a:r>
          </a:p>
          <a:p>
            <a:pPr algn="just"/>
            <a:endParaRPr lang="en-US" sz="1600" b="1" dirty="0">
              <a:solidFill>
                <a:schemeClr val="accent1">
                  <a:lumMod val="50000"/>
                </a:schemeClr>
              </a:solidFill>
            </a:endParaRPr>
          </a:p>
          <a:p>
            <a:pPr algn="just"/>
            <a:r>
              <a:rPr lang="en-US" sz="1600" b="1" dirty="0" smtClean="0">
                <a:solidFill>
                  <a:schemeClr val="accent1">
                    <a:lumMod val="50000"/>
                  </a:schemeClr>
                </a:solidFill>
              </a:rPr>
              <a:t>Lot 2 - 7%</a:t>
            </a:r>
          </a:p>
          <a:p>
            <a:endParaRPr lang="en-GB" sz="1600" dirty="0" smtClean="0">
              <a:solidFill>
                <a:schemeClr val="accent1">
                  <a:lumMod val="50000"/>
                </a:schemeClr>
              </a:solidFill>
            </a:endParaRPr>
          </a:p>
          <a:p>
            <a:r>
              <a:rPr lang="en-GB" sz="1600" dirty="0" smtClean="0">
                <a:solidFill>
                  <a:schemeClr val="accent1">
                    <a:lumMod val="50000"/>
                  </a:schemeClr>
                </a:solidFill>
              </a:rPr>
              <a:t>Co-financing </a:t>
            </a:r>
            <a:r>
              <a:rPr lang="en-GB" sz="1600" dirty="0">
                <a:solidFill>
                  <a:schemeClr val="accent1">
                    <a:lumMod val="50000"/>
                  </a:schemeClr>
                </a:solidFill>
              </a:rPr>
              <a:t>can be: </a:t>
            </a:r>
            <a:endParaRPr lang="en-GB" sz="1600" dirty="0" smtClean="0">
              <a:solidFill>
                <a:schemeClr val="accent1">
                  <a:lumMod val="50000"/>
                </a:schemeClr>
              </a:solidFill>
            </a:endParaRPr>
          </a:p>
          <a:p>
            <a:endParaRPr lang="pt-PT" sz="1600" dirty="0" smtClean="0">
              <a:solidFill>
                <a:schemeClr val="accent1">
                  <a:lumMod val="50000"/>
                </a:schemeClr>
              </a:solidFill>
            </a:endParaRPr>
          </a:p>
          <a:p>
            <a:pPr marL="285750" lvl="0" indent="-285750">
              <a:buFont typeface="Wingdings" panose="05000000000000000000" pitchFamily="2" charset="2"/>
              <a:buChar char="ü"/>
            </a:pPr>
            <a:r>
              <a:rPr lang="en-GB" sz="1600" dirty="0" smtClean="0">
                <a:solidFill>
                  <a:schemeClr val="accent1">
                    <a:lumMod val="50000"/>
                  </a:schemeClr>
                </a:solidFill>
              </a:rPr>
              <a:t>Beneficiary's </a:t>
            </a:r>
            <a:r>
              <a:rPr lang="en-GB" sz="1600" dirty="0">
                <a:solidFill>
                  <a:schemeClr val="accent1">
                    <a:lumMod val="50000"/>
                  </a:schemeClr>
                </a:solidFill>
              </a:rPr>
              <a:t>own resources (self-financing);</a:t>
            </a:r>
            <a:endParaRPr lang="pt-PT" sz="1600" dirty="0">
              <a:solidFill>
                <a:schemeClr val="accent1">
                  <a:lumMod val="50000"/>
                </a:schemeClr>
              </a:solidFill>
            </a:endParaRPr>
          </a:p>
          <a:p>
            <a:pPr marL="285750" lvl="0" indent="-285750">
              <a:buFont typeface="Wingdings" panose="05000000000000000000" pitchFamily="2" charset="2"/>
              <a:buChar char="ü"/>
            </a:pPr>
            <a:r>
              <a:rPr lang="en-GB" sz="1600" dirty="0">
                <a:solidFill>
                  <a:schemeClr val="accent1">
                    <a:lumMod val="50000"/>
                  </a:schemeClr>
                </a:solidFill>
              </a:rPr>
              <a:t>Financial contributions from third parties;</a:t>
            </a:r>
            <a:endParaRPr lang="pt-PT" sz="1600" dirty="0">
              <a:solidFill>
                <a:schemeClr val="accent1">
                  <a:lumMod val="50000"/>
                </a:schemeClr>
              </a:solidFill>
            </a:endParaRPr>
          </a:p>
          <a:p>
            <a:pPr marL="285750" lvl="0" indent="-285750">
              <a:buFont typeface="Wingdings" panose="05000000000000000000" pitchFamily="2" charset="2"/>
              <a:buChar char="ü"/>
            </a:pPr>
            <a:r>
              <a:rPr lang="en-GB" sz="1600" dirty="0">
                <a:solidFill>
                  <a:schemeClr val="accent1">
                    <a:lumMod val="50000"/>
                  </a:schemeClr>
                </a:solidFill>
              </a:rPr>
              <a:t>Income generated by the project or action</a:t>
            </a:r>
            <a:r>
              <a:rPr lang="en-GB" sz="1600" dirty="0" smtClean="0">
                <a:solidFill>
                  <a:schemeClr val="accent1">
                    <a:lumMod val="50000"/>
                  </a:schemeClr>
                </a:solidFill>
              </a:rPr>
              <a:t>;</a:t>
            </a:r>
            <a:endParaRPr lang="pt-PT" sz="1600" dirty="0">
              <a:solidFill>
                <a:schemeClr val="accent1">
                  <a:lumMod val="50000"/>
                </a:schemeClr>
              </a:solidFill>
            </a:endParaRPr>
          </a:p>
        </p:txBody>
      </p:sp>
      <p:sp>
        <p:nvSpPr>
          <p:cNvPr id="13" name="TextBox 14">
            <a:extLst>
              <a:ext uri="{FF2B5EF4-FFF2-40B4-BE49-F238E27FC236}">
                <a16:creationId xmlns:a16="http://schemas.microsoft.com/office/drawing/2014/main" id="{CDF2A092-0EED-3D47-8477-CE87907580A6}"/>
              </a:ext>
            </a:extLst>
          </p:cNvPr>
          <p:cNvSpPr txBox="1"/>
          <p:nvPr/>
        </p:nvSpPr>
        <p:spPr>
          <a:xfrm>
            <a:off x="6383582" y="1244983"/>
            <a:ext cx="5176255" cy="3595374"/>
          </a:xfrm>
          <a:prstGeom prst="rect">
            <a:avLst/>
          </a:prstGeom>
          <a:solidFill>
            <a:srgbClr val="466AAB"/>
          </a:solidFill>
        </p:spPr>
        <p:txBody>
          <a:bodyPr wrap="square" lIns="180000" rIns="180000" rtlCol="0" anchor="t">
            <a:noAutofit/>
          </a:bodyPr>
          <a:lstStyle/>
          <a:p>
            <a:pPr lvl="0" algn="ctr"/>
            <a:endParaRPr lang="pt-PT" sz="1400" b="1" dirty="0" smtClean="0">
              <a:solidFill>
                <a:schemeClr val="bg1"/>
              </a:solidFill>
            </a:endParaRPr>
          </a:p>
          <a:p>
            <a:pPr lvl="0" algn="ctr"/>
            <a:endParaRPr lang="pt-PT" sz="1400" b="1" dirty="0" smtClean="0">
              <a:solidFill>
                <a:schemeClr val="bg1"/>
              </a:solidFill>
            </a:endParaRPr>
          </a:p>
        </p:txBody>
      </p:sp>
      <p:pic>
        <p:nvPicPr>
          <p:cNvPr id="24"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50" name="Grupo 49"/>
          <p:cNvGrpSpPr/>
          <p:nvPr/>
        </p:nvGrpSpPr>
        <p:grpSpPr>
          <a:xfrm>
            <a:off x="0" y="-8926"/>
            <a:ext cx="12192000" cy="542966"/>
            <a:chOff x="0" y="-8926"/>
            <a:chExt cx="12192000" cy="542966"/>
          </a:xfrm>
        </p:grpSpPr>
        <p:pic>
          <p:nvPicPr>
            <p:cNvPr id="51"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2"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53" name="TextBox 13">
            <a:extLst>
              <a:ext uri="{FF2B5EF4-FFF2-40B4-BE49-F238E27FC236}">
                <a16:creationId xmlns:a16="http://schemas.microsoft.com/office/drawing/2014/main" id="{59FF9F10-C740-E143-9B4A-C2303EFC2700}"/>
              </a:ext>
            </a:extLst>
          </p:cNvPr>
          <p:cNvSpPr txBox="1"/>
          <p:nvPr/>
        </p:nvSpPr>
        <p:spPr>
          <a:xfrm>
            <a:off x="6556693" y="1244983"/>
            <a:ext cx="4830031" cy="3370153"/>
          </a:xfrm>
          <a:prstGeom prst="rect">
            <a:avLst/>
          </a:prstGeom>
          <a:noFill/>
        </p:spPr>
        <p:txBody>
          <a:bodyPr wrap="square" rtlCol="0">
            <a:spAutoFit/>
          </a:bodyPr>
          <a:lstStyle/>
          <a:p>
            <a:pPr algn="just"/>
            <a:endParaRPr lang="en-US" sz="1000" b="1" dirty="0" smtClean="0">
              <a:solidFill>
                <a:srgbClr val="202A44"/>
              </a:solidFill>
            </a:endParaRPr>
          </a:p>
          <a:p>
            <a:pPr lvl="0" algn="just"/>
            <a:r>
              <a:rPr lang="pt-PT" sz="1400" b="1" dirty="0">
                <a:solidFill>
                  <a:srgbClr val="FFFF00"/>
                </a:solidFill>
              </a:rPr>
              <a:t>EXAMPLES OF ELIGIBLE CO-FINANCING</a:t>
            </a:r>
          </a:p>
          <a:p>
            <a:pPr lvl="0" algn="just"/>
            <a:endParaRPr lang="pt-PT" sz="1400" dirty="0">
              <a:solidFill>
                <a:schemeClr val="bg1"/>
              </a:solidFill>
            </a:endParaRPr>
          </a:p>
          <a:p>
            <a:pPr marL="285750" lvl="0" indent="-285750" algn="just">
              <a:spcAft>
                <a:spcPts val="600"/>
              </a:spcAft>
              <a:buFont typeface="Arial" panose="020B0604020202020204" pitchFamily="34" charset="0"/>
              <a:buChar char="•"/>
            </a:pPr>
            <a:r>
              <a:rPr lang="en-US" sz="1400" dirty="0">
                <a:solidFill>
                  <a:schemeClr val="bg1"/>
                </a:solidFill>
              </a:rPr>
              <a:t>Public funds (from the State Budget or others)</a:t>
            </a:r>
          </a:p>
          <a:p>
            <a:pPr marL="285750" lvl="0" indent="-285750" algn="just">
              <a:spcAft>
                <a:spcPts val="600"/>
              </a:spcAft>
              <a:buFont typeface="Arial" panose="020B0604020202020204" pitchFamily="34" charset="0"/>
              <a:buChar char="•"/>
            </a:pPr>
            <a:r>
              <a:rPr lang="en-US" sz="1400" dirty="0">
                <a:solidFill>
                  <a:schemeClr val="bg1"/>
                </a:solidFill>
              </a:rPr>
              <a:t>The organization's own funds</a:t>
            </a:r>
          </a:p>
          <a:p>
            <a:pPr marL="285750" lvl="0" indent="-285750" algn="just">
              <a:spcAft>
                <a:spcPts val="600"/>
              </a:spcAft>
              <a:buFont typeface="Arial" panose="020B0604020202020204" pitchFamily="34" charset="0"/>
              <a:buChar char="•"/>
            </a:pPr>
            <a:r>
              <a:rPr lang="en-US" sz="1400" dirty="0">
                <a:solidFill>
                  <a:schemeClr val="bg1"/>
                </a:solidFill>
              </a:rPr>
              <a:t>Equity of a company</a:t>
            </a:r>
          </a:p>
          <a:p>
            <a:pPr marL="285750" lvl="0" indent="-285750" algn="just">
              <a:spcAft>
                <a:spcPts val="600"/>
              </a:spcAft>
              <a:buFont typeface="Arial" panose="020B0604020202020204" pitchFamily="34" charset="0"/>
              <a:buChar char="•"/>
            </a:pPr>
            <a:r>
              <a:rPr lang="en-US" sz="1400" dirty="0">
                <a:solidFill>
                  <a:schemeClr val="bg1"/>
                </a:solidFill>
              </a:rPr>
              <a:t>Grant from an international organization</a:t>
            </a:r>
          </a:p>
          <a:p>
            <a:pPr marL="285750" lvl="0" indent="-285750" algn="just">
              <a:spcAft>
                <a:spcPts val="600"/>
              </a:spcAft>
              <a:buFont typeface="Arial" panose="020B0604020202020204" pitchFamily="34" charset="0"/>
              <a:buChar char="•"/>
            </a:pPr>
            <a:r>
              <a:rPr lang="en-US" sz="1400" dirty="0">
                <a:solidFill>
                  <a:schemeClr val="bg1"/>
                </a:solidFill>
              </a:rPr>
              <a:t>Loan from a bank</a:t>
            </a:r>
          </a:p>
          <a:p>
            <a:pPr marL="285750" lvl="0" indent="-285750" algn="just">
              <a:spcAft>
                <a:spcPts val="600"/>
              </a:spcAft>
              <a:buFont typeface="Arial" panose="020B0604020202020204" pitchFamily="34" charset="0"/>
              <a:buChar char="•"/>
            </a:pPr>
            <a:r>
              <a:rPr lang="en-US" sz="1400" dirty="0">
                <a:solidFill>
                  <a:schemeClr val="bg1"/>
                </a:solidFill>
              </a:rPr>
              <a:t>Revenue generated by the project (co-financing can only be carried out at the end of the project, after all expenses and revenues generated have been calculated)</a:t>
            </a:r>
          </a:p>
          <a:p>
            <a:pPr lvl="0" algn="just">
              <a:spcAft>
                <a:spcPts val="600"/>
              </a:spcAft>
            </a:pPr>
            <a:endParaRPr lang="pt-PT" sz="1400" dirty="0">
              <a:solidFill>
                <a:schemeClr val="bg1"/>
              </a:solidFill>
            </a:endParaRPr>
          </a:p>
          <a:p>
            <a:pPr lvl="0" algn="just">
              <a:spcAft>
                <a:spcPts val="600"/>
              </a:spcAft>
            </a:pPr>
            <a:r>
              <a:rPr lang="en-US" sz="1400" b="1" dirty="0">
                <a:solidFill>
                  <a:srgbClr val="FFFF00"/>
                </a:solidFill>
              </a:rPr>
              <a:t>CONTRIBUTIONS IN KIND ARE NOT </a:t>
            </a:r>
            <a:r>
              <a:rPr lang="en-US" sz="1400" b="1" dirty="0" smtClean="0">
                <a:solidFill>
                  <a:srgbClr val="FFFF00"/>
                </a:solidFill>
              </a:rPr>
              <a:t>ELIGIBLE</a:t>
            </a:r>
            <a:endParaRPr lang="en-US" sz="1400" b="1" dirty="0">
              <a:solidFill>
                <a:srgbClr val="FFFF00"/>
              </a:solidFill>
            </a:endParaRPr>
          </a:p>
        </p:txBody>
      </p:sp>
      <p:grpSp>
        <p:nvGrpSpPr>
          <p:cNvPr id="36" name="Grupo 35"/>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3407315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636104" y="1441498"/>
            <a:ext cx="5359879" cy="3567824"/>
          </a:xfrm>
          <a:prstGeom prst="rect">
            <a:avLst/>
          </a:prstGeom>
        </p:spPr>
      </p:pic>
      <p:sp>
        <p:nvSpPr>
          <p:cNvPr id="12" name="TextBox 13">
            <a:extLst>
              <a:ext uri="{FF2B5EF4-FFF2-40B4-BE49-F238E27FC236}">
                <a16:creationId xmlns:a16="http://schemas.microsoft.com/office/drawing/2014/main" id="{59FF9F10-C740-E143-9B4A-C2303EFC2700}"/>
              </a:ext>
            </a:extLst>
          </p:cNvPr>
          <p:cNvSpPr txBox="1"/>
          <p:nvPr/>
        </p:nvSpPr>
        <p:spPr>
          <a:xfrm>
            <a:off x="936046" y="2440580"/>
            <a:ext cx="4759994" cy="1569660"/>
          </a:xfrm>
          <a:prstGeom prst="rect">
            <a:avLst/>
          </a:prstGeom>
          <a:noFill/>
        </p:spPr>
        <p:txBody>
          <a:bodyPr wrap="square" rtlCol="0">
            <a:spAutoFit/>
          </a:bodyPr>
          <a:lstStyle/>
          <a:p>
            <a:pPr algn="just"/>
            <a:r>
              <a:rPr lang="en-US" sz="1600" b="1" dirty="0">
                <a:solidFill>
                  <a:srgbClr val="202A44"/>
                </a:solidFill>
              </a:rPr>
              <a:t>DIRECT </a:t>
            </a:r>
            <a:r>
              <a:rPr lang="en-US" sz="1600" b="1" dirty="0" smtClean="0">
                <a:solidFill>
                  <a:srgbClr val="202A44"/>
                </a:solidFill>
              </a:rPr>
              <a:t>COSTS</a:t>
            </a:r>
          </a:p>
          <a:p>
            <a:pPr algn="just"/>
            <a:endParaRPr lang="en-US" sz="1600" b="1" dirty="0">
              <a:solidFill>
                <a:srgbClr val="202A44"/>
              </a:solidFill>
            </a:endParaRPr>
          </a:p>
          <a:p>
            <a:pPr algn="just"/>
            <a:r>
              <a:rPr lang="en-US" sz="1600" dirty="0">
                <a:solidFill>
                  <a:srgbClr val="202A44"/>
                </a:solidFill>
              </a:rPr>
              <a:t>Costs directly related to the execution of the project borne by the beneficiary entity(</a:t>
            </a:r>
            <a:r>
              <a:rPr lang="en-US" sz="1600" dirty="0" err="1">
                <a:solidFill>
                  <a:srgbClr val="202A44"/>
                </a:solidFill>
              </a:rPr>
              <a:t>ies</a:t>
            </a:r>
            <a:r>
              <a:rPr lang="en-US" sz="1600" dirty="0">
                <a:solidFill>
                  <a:srgbClr val="202A44"/>
                </a:solidFill>
              </a:rPr>
              <a:t>), which would not exist if the project did not exist.</a:t>
            </a:r>
            <a:endParaRPr lang="pt-PT" sz="1600" dirty="0" smtClean="0">
              <a:solidFill>
                <a:srgbClr val="202A44"/>
              </a:solidFill>
            </a:endParaRPr>
          </a:p>
          <a:p>
            <a:pPr algn="just"/>
            <a:endParaRPr lang="pt-PT" sz="1600" dirty="0" smtClean="0">
              <a:solidFill>
                <a:srgbClr val="202A44"/>
              </a:solidFill>
            </a:endParaRPr>
          </a:p>
        </p:txBody>
      </p:sp>
      <p:sp>
        <p:nvSpPr>
          <p:cNvPr id="13" name="TextBox 14">
            <a:extLst>
              <a:ext uri="{FF2B5EF4-FFF2-40B4-BE49-F238E27FC236}">
                <a16:creationId xmlns:a16="http://schemas.microsoft.com/office/drawing/2014/main" id="{CDF2A092-0EED-3D47-8477-CE87907580A6}"/>
              </a:ext>
            </a:extLst>
          </p:cNvPr>
          <p:cNvSpPr txBox="1"/>
          <p:nvPr/>
        </p:nvSpPr>
        <p:spPr>
          <a:xfrm>
            <a:off x="6383582" y="1421447"/>
            <a:ext cx="5096114" cy="3587875"/>
          </a:xfrm>
          <a:prstGeom prst="rect">
            <a:avLst/>
          </a:prstGeom>
          <a:solidFill>
            <a:srgbClr val="466AAB"/>
          </a:solidFill>
        </p:spPr>
        <p:txBody>
          <a:bodyPr wrap="square" lIns="180000" rIns="180000" rtlCol="0" anchor="t">
            <a:noAutofit/>
          </a:bodyPr>
          <a:lstStyle/>
          <a:p>
            <a:pPr lvl="0" algn="ctr"/>
            <a:endParaRPr lang="pt-PT" sz="1400" b="1" dirty="0" smtClean="0">
              <a:solidFill>
                <a:schemeClr val="bg1"/>
              </a:solidFill>
            </a:endParaRPr>
          </a:p>
        </p:txBody>
      </p:sp>
      <p:pic>
        <p:nvPicPr>
          <p:cNvPr id="37"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62" name="Grupo 61"/>
          <p:cNvGrpSpPr/>
          <p:nvPr/>
        </p:nvGrpSpPr>
        <p:grpSpPr>
          <a:xfrm>
            <a:off x="0" y="-8926"/>
            <a:ext cx="12192000" cy="542966"/>
            <a:chOff x="0" y="-8926"/>
            <a:chExt cx="12192000" cy="542966"/>
          </a:xfrm>
        </p:grpSpPr>
        <p:pic>
          <p:nvPicPr>
            <p:cNvPr id="63"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64"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65" name="TextBox 13">
            <a:extLst>
              <a:ext uri="{FF2B5EF4-FFF2-40B4-BE49-F238E27FC236}">
                <a16:creationId xmlns:a16="http://schemas.microsoft.com/office/drawing/2014/main" id="{59FF9F10-C740-E143-9B4A-C2303EFC2700}"/>
              </a:ext>
            </a:extLst>
          </p:cNvPr>
          <p:cNvSpPr txBox="1"/>
          <p:nvPr/>
        </p:nvSpPr>
        <p:spPr>
          <a:xfrm>
            <a:off x="6536688" y="1616551"/>
            <a:ext cx="5113446" cy="2893100"/>
          </a:xfrm>
          <a:prstGeom prst="rect">
            <a:avLst/>
          </a:prstGeom>
          <a:noFill/>
        </p:spPr>
        <p:txBody>
          <a:bodyPr wrap="square" rtlCol="0">
            <a:spAutoFit/>
          </a:bodyPr>
          <a:lstStyle/>
          <a:p>
            <a:pPr lvl="0" algn="just"/>
            <a:r>
              <a:rPr lang="pt-PT" sz="1400" b="1" dirty="0">
                <a:solidFill>
                  <a:srgbClr val="FFFF00"/>
                </a:solidFill>
              </a:rPr>
              <a:t>EXAMPLES</a:t>
            </a:r>
          </a:p>
          <a:p>
            <a:pPr lvl="0" algn="ctr"/>
            <a:endParaRPr lang="pt-PT" sz="1400" dirty="0">
              <a:solidFill>
                <a:schemeClr val="bg1"/>
              </a:solidFill>
            </a:endParaRPr>
          </a:p>
          <a:p>
            <a:pPr marL="285750" lvl="0" indent="-285750">
              <a:buFont typeface="Arial" panose="020B0604020202020204" pitchFamily="34" charset="0"/>
              <a:buChar char="•"/>
            </a:pPr>
            <a:r>
              <a:rPr lang="en-GB" sz="1400" dirty="0">
                <a:solidFill>
                  <a:schemeClr val="bg1"/>
                </a:solidFill>
              </a:rPr>
              <a:t>Technical assistance, training and other specialised services;</a:t>
            </a:r>
          </a:p>
          <a:p>
            <a:pPr lvl="0"/>
            <a:endParaRPr lang="pt-PT" sz="1400" dirty="0">
              <a:solidFill>
                <a:schemeClr val="bg1"/>
              </a:solidFill>
            </a:endParaRPr>
          </a:p>
          <a:p>
            <a:pPr marL="285750" lvl="0" indent="-285750">
              <a:buFont typeface="Arial" panose="020B0604020202020204" pitchFamily="34" charset="0"/>
              <a:buChar char="•"/>
            </a:pPr>
            <a:r>
              <a:rPr lang="en-GB" sz="1400" dirty="0">
                <a:solidFill>
                  <a:schemeClr val="bg1"/>
                </a:solidFill>
              </a:rPr>
              <a:t>Rental of offices, workshops or similar premises;</a:t>
            </a:r>
          </a:p>
          <a:p>
            <a:pPr lvl="0"/>
            <a:endParaRPr lang="pt-PT" sz="1400" dirty="0">
              <a:solidFill>
                <a:schemeClr val="bg1"/>
              </a:solidFill>
            </a:endParaRPr>
          </a:p>
          <a:p>
            <a:pPr marL="285750" lvl="0" indent="-285750">
              <a:buFont typeface="Arial" panose="020B0604020202020204" pitchFamily="34" charset="0"/>
              <a:buChar char="•"/>
            </a:pPr>
            <a:r>
              <a:rPr lang="en-GB" sz="1400" dirty="0">
                <a:solidFill>
                  <a:schemeClr val="bg1"/>
                </a:solidFill>
              </a:rPr>
              <a:t>Equipment and other movable property;</a:t>
            </a:r>
          </a:p>
          <a:p>
            <a:pPr lvl="0"/>
            <a:endParaRPr lang="pt-PT" sz="1400" dirty="0">
              <a:solidFill>
                <a:schemeClr val="bg1"/>
              </a:solidFill>
            </a:endParaRPr>
          </a:p>
          <a:p>
            <a:pPr marL="285750" lvl="0" indent="-285750">
              <a:buFont typeface="Arial" panose="020B0604020202020204" pitchFamily="34" charset="0"/>
              <a:buChar char="•"/>
            </a:pPr>
            <a:r>
              <a:rPr lang="en-GB" sz="1400" dirty="0">
                <a:solidFill>
                  <a:schemeClr val="bg1"/>
                </a:solidFill>
              </a:rPr>
              <a:t>Travel and accommodation;</a:t>
            </a:r>
          </a:p>
          <a:p>
            <a:pPr lvl="0"/>
            <a:endParaRPr lang="pt-PT" sz="1400" dirty="0">
              <a:solidFill>
                <a:schemeClr val="bg1"/>
              </a:solidFill>
            </a:endParaRPr>
          </a:p>
          <a:p>
            <a:pPr marL="285750" lvl="0" indent="-285750">
              <a:buFont typeface="Arial" panose="020B0604020202020204" pitchFamily="34" charset="0"/>
              <a:buChar char="•"/>
            </a:pPr>
            <a:r>
              <a:rPr lang="en-GB" sz="1400" dirty="0">
                <a:solidFill>
                  <a:schemeClr val="bg1"/>
                </a:solidFill>
              </a:rPr>
              <a:t>Software;</a:t>
            </a:r>
          </a:p>
          <a:p>
            <a:pPr lvl="0"/>
            <a:endParaRPr lang="pt-PT" sz="1400" dirty="0">
              <a:solidFill>
                <a:schemeClr val="bg1"/>
              </a:solidFill>
            </a:endParaRPr>
          </a:p>
          <a:p>
            <a:pPr marL="285750" lvl="0" indent="-285750">
              <a:buFont typeface="Arial" panose="020B0604020202020204" pitchFamily="34" charset="0"/>
              <a:buChar char="•"/>
            </a:pPr>
            <a:r>
              <a:rPr lang="en-GB" sz="1400" dirty="0">
                <a:solidFill>
                  <a:schemeClr val="bg1"/>
                </a:solidFill>
              </a:rPr>
              <a:t>Communication, advertising and marketing</a:t>
            </a:r>
            <a:r>
              <a:rPr lang="en-GB" sz="1400" dirty="0" smtClean="0">
                <a:solidFill>
                  <a:schemeClr val="bg1"/>
                </a:solidFill>
              </a:rPr>
              <a:t>;</a:t>
            </a:r>
            <a:endParaRPr lang="pt-PT" sz="1400" dirty="0">
              <a:solidFill>
                <a:schemeClr val="bg1"/>
              </a:solidFill>
            </a:endParaRPr>
          </a:p>
        </p:txBody>
      </p:sp>
      <p:grpSp>
        <p:nvGrpSpPr>
          <p:cNvPr id="35" name="Grupo 34"/>
          <p:cNvGrpSpPr/>
          <p:nvPr/>
        </p:nvGrpSpPr>
        <p:grpSpPr>
          <a:xfrm>
            <a:off x="452325" y="5974711"/>
            <a:ext cx="11299524" cy="647700"/>
            <a:chOff x="452325" y="5983338"/>
            <a:chExt cx="11299524" cy="647700"/>
          </a:xfrm>
        </p:grpSpPr>
        <p:grpSp>
          <p:nvGrpSpPr>
            <p:cNvPr id="36" name="Grupo 35"/>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2555642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sp>
        <p:nvSpPr>
          <p:cNvPr id="12" name="TextBox 13">
            <a:extLst>
              <a:ext uri="{FF2B5EF4-FFF2-40B4-BE49-F238E27FC236}">
                <a16:creationId xmlns:a16="http://schemas.microsoft.com/office/drawing/2014/main" id="{59FF9F10-C740-E143-9B4A-C2303EFC2700}"/>
              </a:ext>
            </a:extLst>
          </p:cNvPr>
          <p:cNvSpPr txBox="1"/>
          <p:nvPr/>
        </p:nvSpPr>
        <p:spPr>
          <a:xfrm>
            <a:off x="962731" y="1550284"/>
            <a:ext cx="9095669" cy="3808099"/>
          </a:xfrm>
          <a:prstGeom prst="rect">
            <a:avLst/>
          </a:prstGeom>
          <a:noFill/>
        </p:spPr>
        <p:txBody>
          <a:bodyPr wrap="square" numCol="1" spcCol="432000" rtlCol="0">
            <a:noAutofit/>
          </a:bodyPr>
          <a:lstStyle/>
          <a:p>
            <a:pPr algn="just"/>
            <a:r>
              <a:rPr lang="en-US" sz="1400" b="1" dirty="0" smtClean="0">
                <a:solidFill>
                  <a:schemeClr val="accent1">
                    <a:lumMod val="50000"/>
                  </a:schemeClr>
                </a:solidFill>
              </a:rPr>
              <a:t>This presentation </a:t>
            </a:r>
            <a:r>
              <a:rPr lang="en-US" sz="1400" b="1" dirty="0">
                <a:solidFill>
                  <a:schemeClr val="accent1">
                    <a:lumMod val="50000"/>
                  </a:schemeClr>
                </a:solidFill>
              </a:rPr>
              <a:t>is intended to provide </a:t>
            </a:r>
            <a:r>
              <a:rPr lang="en-US" sz="1400" b="1" dirty="0" smtClean="0">
                <a:solidFill>
                  <a:schemeClr val="accent1">
                    <a:lumMod val="50000"/>
                  </a:schemeClr>
                </a:solidFill>
              </a:rPr>
              <a:t>a first reading of the call for proposals </a:t>
            </a:r>
            <a:r>
              <a:rPr lang="en-US" sz="1400" b="1" dirty="0">
                <a:solidFill>
                  <a:schemeClr val="accent1">
                    <a:lumMod val="50000"/>
                  </a:schemeClr>
                </a:solidFill>
              </a:rPr>
              <a:t>within the scope of </a:t>
            </a:r>
            <a:r>
              <a:rPr lang="en-US" sz="1400" b="1" dirty="0" smtClean="0">
                <a:solidFill>
                  <a:schemeClr val="accent1">
                    <a:lumMod val="50000"/>
                  </a:schemeClr>
                </a:solidFill>
              </a:rPr>
              <a:t>the </a:t>
            </a:r>
            <a:r>
              <a:rPr lang="en-GB" sz="1400" b="1" dirty="0" smtClean="0">
                <a:solidFill>
                  <a:schemeClr val="accent1">
                    <a:lumMod val="50000"/>
                  </a:schemeClr>
                </a:solidFill>
              </a:rPr>
              <a:t>Go Blue – Partnership between the EU and the Government of Kenya to Advance the Blue Economy Agenda through Coastal Development| </a:t>
            </a:r>
            <a:r>
              <a:rPr lang="en-GB" sz="1400" b="1" dirty="0">
                <a:solidFill>
                  <a:schemeClr val="accent1">
                    <a:lumMod val="50000"/>
                  </a:schemeClr>
                </a:solidFill>
              </a:rPr>
              <a:t>Component Tourism and Cultural </a:t>
            </a:r>
            <a:r>
              <a:rPr lang="en-GB" sz="1400" b="1" dirty="0" smtClean="0">
                <a:solidFill>
                  <a:schemeClr val="accent1">
                    <a:lumMod val="50000"/>
                  </a:schemeClr>
                </a:solidFill>
              </a:rPr>
              <a:t>Heritage, </a:t>
            </a:r>
            <a:r>
              <a:rPr lang="en-GB" sz="1400" b="1" dirty="0">
                <a:solidFill>
                  <a:schemeClr val="accent1">
                    <a:lumMod val="50000"/>
                  </a:schemeClr>
                </a:solidFill>
              </a:rPr>
              <a:t>it has no legal value and cannot replace the full reading of the application </a:t>
            </a:r>
            <a:r>
              <a:rPr lang="en-GB" sz="1400" b="1" dirty="0" smtClean="0">
                <a:solidFill>
                  <a:schemeClr val="accent1">
                    <a:lumMod val="50000"/>
                  </a:schemeClr>
                </a:solidFill>
              </a:rPr>
              <a:t>conditions.</a:t>
            </a:r>
            <a:endParaRPr lang="pt-PT" sz="1400" dirty="0">
              <a:solidFill>
                <a:schemeClr val="accent1">
                  <a:lumMod val="50000"/>
                </a:schemeClr>
              </a:solidFill>
            </a:endParaRPr>
          </a:p>
          <a:p>
            <a:endParaRPr lang="en-US" b="1" dirty="0" smtClean="0">
              <a:solidFill>
                <a:schemeClr val="accent1">
                  <a:lumMod val="50000"/>
                </a:schemeClr>
              </a:solidFill>
            </a:endParaRPr>
          </a:p>
          <a:p>
            <a:pPr lvl="0" algn="just">
              <a:spcAft>
                <a:spcPts val="600"/>
              </a:spcAft>
            </a:pPr>
            <a:endParaRPr lang="pt-PT" sz="1400" b="1" dirty="0" smtClean="0">
              <a:solidFill>
                <a:schemeClr val="accent1">
                  <a:lumMod val="50000"/>
                </a:schemeClr>
              </a:solidFill>
            </a:endParaRPr>
          </a:p>
          <a:p>
            <a:pPr algn="just">
              <a:spcAft>
                <a:spcPts val="600"/>
              </a:spcAft>
            </a:pPr>
            <a:r>
              <a:rPr lang="en-GB" sz="1400" dirty="0">
                <a:solidFill>
                  <a:schemeClr val="accent1">
                    <a:lumMod val="50000"/>
                  </a:schemeClr>
                </a:solidFill>
              </a:rPr>
              <a:t>Neither Camões, I.P. nor any individual acting on its behalf is responsible for how the following information may be used. The designations and presentation of the materials and data used in this document do not imply the expression of any opinion whatsoever on the part of Camões, I.P., </a:t>
            </a:r>
            <a:r>
              <a:rPr lang="en-GB" sz="1400" dirty="0" err="1">
                <a:solidFill>
                  <a:schemeClr val="accent1">
                    <a:lumMod val="50000"/>
                  </a:schemeClr>
                </a:solidFill>
              </a:rPr>
              <a:t>Cooperação</a:t>
            </a:r>
            <a:r>
              <a:rPr lang="en-GB" sz="1400" dirty="0">
                <a:solidFill>
                  <a:schemeClr val="accent1">
                    <a:lumMod val="50000"/>
                  </a:schemeClr>
                </a:solidFill>
              </a:rPr>
              <a:t> Portuguesa or the Ministry of Foreign Affairs of Portugal regarding the legal status of any country, territory, city or zone, or its authorities, as well as the expression of any opinion regarding the delimitation of its borders or limits. The reference to specific projects, programmes, products, tools or services does not imply that they are supported or recommended by Camões, I.P., and therefore given preference over others of a similar nature, which are not mentioned or advertised</a:t>
            </a:r>
            <a:r>
              <a:rPr lang="en-GB" sz="1400" dirty="0" smtClean="0">
                <a:solidFill>
                  <a:schemeClr val="accent1">
                    <a:lumMod val="50000"/>
                  </a:schemeClr>
                </a:solidFill>
              </a:rPr>
              <a:t>.</a:t>
            </a:r>
          </a:p>
          <a:p>
            <a:pPr algn="just">
              <a:spcAft>
                <a:spcPts val="600"/>
              </a:spcAft>
            </a:pPr>
            <a:endParaRPr lang="pt-PT" sz="1400" dirty="0">
              <a:solidFill>
                <a:schemeClr val="accent1">
                  <a:lumMod val="50000"/>
                </a:schemeClr>
              </a:solidFill>
            </a:endParaRPr>
          </a:p>
          <a:p>
            <a:pPr algn="just"/>
            <a:r>
              <a:rPr lang="en-GB" sz="1400" dirty="0">
                <a:solidFill>
                  <a:schemeClr val="accent1">
                    <a:lumMod val="50000"/>
                  </a:schemeClr>
                </a:solidFill>
              </a:rPr>
              <a:t>This document was produced with financial support from the European Union. Its content is the sole responsibility of its authors and does not necessarily reflect the position of the European Union</a:t>
            </a:r>
            <a:r>
              <a:rPr lang="en-GB" sz="1400" dirty="0" smtClean="0">
                <a:solidFill>
                  <a:schemeClr val="accent1">
                    <a:lumMod val="50000"/>
                  </a:schemeClr>
                </a:solidFill>
              </a:rPr>
              <a:t>.</a:t>
            </a:r>
            <a:endParaRPr lang="pt-PT" sz="1400" dirty="0">
              <a:solidFill>
                <a:schemeClr val="accent1">
                  <a:lumMod val="50000"/>
                </a:schemeClr>
              </a:solidFill>
            </a:endParaRPr>
          </a:p>
        </p:txBody>
      </p:sp>
      <p:sp>
        <p:nvSpPr>
          <p:cNvPr id="13" name="TextBox 13">
            <a:extLst>
              <a:ext uri="{FF2B5EF4-FFF2-40B4-BE49-F238E27FC236}">
                <a16:creationId xmlns:a16="http://schemas.microsoft.com/office/drawing/2014/main" id="{59FF9F10-C740-E143-9B4A-C2303EFC2700}"/>
              </a:ext>
            </a:extLst>
          </p:cNvPr>
          <p:cNvSpPr txBox="1"/>
          <p:nvPr/>
        </p:nvSpPr>
        <p:spPr>
          <a:xfrm>
            <a:off x="962731" y="990881"/>
            <a:ext cx="10864512" cy="408566"/>
          </a:xfrm>
          <a:prstGeom prst="rect">
            <a:avLst/>
          </a:prstGeom>
          <a:noFill/>
        </p:spPr>
        <p:txBody>
          <a:bodyPr wrap="square" rtlCol="0">
            <a:noAutofit/>
          </a:bodyPr>
          <a:lstStyle/>
          <a:p>
            <a:r>
              <a:rPr lang="en-US" b="1" dirty="0" smtClean="0">
                <a:solidFill>
                  <a:schemeClr val="accent1">
                    <a:lumMod val="50000"/>
                  </a:schemeClr>
                </a:solidFill>
              </a:rPr>
              <a:t>DISCLAIMER</a:t>
            </a:r>
            <a:endParaRPr lang="pt-PT" sz="1600" dirty="0">
              <a:solidFill>
                <a:schemeClr val="accent1">
                  <a:lumMod val="50000"/>
                </a:schemeClr>
              </a:solidFill>
            </a:endParaRPr>
          </a:p>
        </p:txBody>
      </p:sp>
      <p:pic>
        <p:nvPicPr>
          <p:cNvPr id="10"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5599609"/>
            <a:ext cx="12192000" cy="1321470"/>
          </a:xfrm>
          <a:prstGeom prst="rect">
            <a:avLst/>
          </a:prstGeom>
        </p:spPr>
      </p:pic>
      <p:grpSp>
        <p:nvGrpSpPr>
          <p:cNvPr id="50" name="Grupo 49"/>
          <p:cNvGrpSpPr/>
          <p:nvPr/>
        </p:nvGrpSpPr>
        <p:grpSpPr>
          <a:xfrm>
            <a:off x="0" y="-8926"/>
            <a:ext cx="12192000" cy="542966"/>
            <a:chOff x="0" y="-8926"/>
            <a:chExt cx="12192000" cy="542966"/>
          </a:xfrm>
        </p:grpSpPr>
        <p:pic>
          <p:nvPicPr>
            <p:cNvPr id="51"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8926"/>
              <a:ext cx="12192000" cy="542966"/>
            </a:xfrm>
            <a:prstGeom prst="rect">
              <a:avLst/>
            </a:prstGeom>
          </p:spPr>
        </p:pic>
        <p:sp>
          <p:nvSpPr>
            <p:cNvPr id="52"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grpSp>
        <p:nvGrpSpPr>
          <p:cNvPr id="33" name="Grupo 32"/>
          <p:cNvGrpSpPr/>
          <p:nvPr/>
        </p:nvGrpSpPr>
        <p:grpSpPr>
          <a:xfrm>
            <a:off x="452325" y="5974711"/>
            <a:ext cx="11299524" cy="647700"/>
            <a:chOff x="452325" y="5983338"/>
            <a:chExt cx="11299524" cy="647700"/>
          </a:xfrm>
        </p:grpSpPr>
        <p:grpSp>
          <p:nvGrpSpPr>
            <p:cNvPr id="34" name="Grupo 33"/>
            <p:cNvGrpSpPr/>
            <p:nvPr/>
          </p:nvGrpSpPr>
          <p:grpSpPr>
            <a:xfrm>
              <a:off x="452325" y="5983338"/>
              <a:ext cx="11299524" cy="647700"/>
              <a:chOff x="590375" y="5951896"/>
              <a:chExt cx="11299524" cy="647700"/>
            </a:xfrm>
          </p:grpSpPr>
          <p:grpSp>
            <p:nvGrpSpPr>
              <p:cNvPr id="36" name="Grupo 35"/>
              <p:cNvGrpSpPr/>
              <p:nvPr/>
            </p:nvGrpSpPr>
            <p:grpSpPr>
              <a:xfrm>
                <a:off x="7309508" y="6008490"/>
                <a:ext cx="2088735" cy="464105"/>
                <a:chOff x="0" y="0"/>
                <a:chExt cx="2114550" cy="520700"/>
              </a:xfrm>
            </p:grpSpPr>
            <p:pic>
              <p:nvPicPr>
                <p:cNvPr id="45" name="Picture 31">
                  <a:extLst>
                    <a:ext uri="{FF2B5EF4-FFF2-40B4-BE49-F238E27FC236}">
                      <a16:creationId xmlns:a16="http://schemas.microsoft.com/office/drawing/2014/main" id="{91AE9704-5554-46D5-9B8D-428107E0CF04}"/>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6" name="Retângulo 45"/>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37" name="Grupo 36"/>
              <p:cNvGrpSpPr/>
              <p:nvPr/>
            </p:nvGrpSpPr>
            <p:grpSpPr>
              <a:xfrm>
                <a:off x="9527699" y="6027356"/>
                <a:ext cx="2362200" cy="450850"/>
                <a:chOff x="0" y="0"/>
                <a:chExt cx="2362200" cy="450850"/>
              </a:xfrm>
            </p:grpSpPr>
            <p:pic>
              <p:nvPicPr>
                <p:cNvPr id="43"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4" name="Retângulo 43"/>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38" name="Grupo 37"/>
              <p:cNvGrpSpPr/>
              <p:nvPr/>
            </p:nvGrpSpPr>
            <p:grpSpPr>
              <a:xfrm>
                <a:off x="590375" y="5951896"/>
                <a:ext cx="4047206" cy="647700"/>
                <a:chOff x="0" y="0"/>
                <a:chExt cx="4914900" cy="784860"/>
              </a:xfrm>
            </p:grpSpPr>
            <p:pic>
              <p:nvPicPr>
                <p:cNvPr id="39" name="Picture 2">
                  <a:extLst>
                    <a:ext uri="{FF2B5EF4-FFF2-40B4-BE49-F238E27FC236}">
                      <a16:creationId xmlns:a16="http://schemas.microsoft.com/office/drawing/2014/main" id="{50A3A6F9-DF6A-4D44-AF59-71B692C0FD4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0" name="image3.png"/>
                <p:cNvPicPr/>
                <p:nvPr/>
              </p:nvPicPr>
              <p:blipFill>
                <a:blip r:embed="rId6">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1"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2"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5"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517329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890584" y="946902"/>
            <a:ext cx="10460907" cy="4321218"/>
          </a:xfrm>
          <a:prstGeom prst="rect">
            <a:avLst/>
          </a:prstGeom>
        </p:spPr>
      </p:pic>
      <p:sp>
        <p:nvSpPr>
          <p:cNvPr id="12" name="TextBox 13">
            <a:extLst>
              <a:ext uri="{FF2B5EF4-FFF2-40B4-BE49-F238E27FC236}">
                <a16:creationId xmlns:a16="http://schemas.microsoft.com/office/drawing/2014/main" id="{59FF9F10-C740-E143-9B4A-C2303EFC2700}"/>
              </a:ext>
            </a:extLst>
          </p:cNvPr>
          <p:cNvSpPr txBox="1"/>
          <p:nvPr/>
        </p:nvSpPr>
        <p:spPr>
          <a:xfrm>
            <a:off x="1324863" y="1628428"/>
            <a:ext cx="5112882" cy="3447098"/>
          </a:xfrm>
          <a:prstGeom prst="rect">
            <a:avLst/>
          </a:prstGeom>
          <a:noFill/>
        </p:spPr>
        <p:txBody>
          <a:bodyPr wrap="square" rtlCol="0">
            <a:spAutoFit/>
          </a:bodyPr>
          <a:lstStyle/>
          <a:p>
            <a:pPr algn="just"/>
            <a:endParaRPr lang="en-US" sz="1000" b="1" dirty="0" smtClean="0">
              <a:solidFill>
                <a:srgbClr val="202A44"/>
              </a:solidFill>
            </a:endParaRPr>
          </a:p>
          <a:p>
            <a:pPr marL="285750" lvl="0" indent="-285750">
              <a:buFont typeface="Arial" panose="020B0604020202020204" pitchFamily="34" charset="0"/>
              <a:buChar char="•"/>
            </a:pPr>
            <a:r>
              <a:rPr lang="en-GB" sz="1600" dirty="0">
                <a:solidFill>
                  <a:srgbClr val="202A44"/>
                </a:solidFill>
              </a:rPr>
              <a:t>Debt and debt service (interest); </a:t>
            </a:r>
            <a:endParaRPr lang="en-GB" sz="1600" dirty="0" smtClean="0">
              <a:solidFill>
                <a:srgbClr val="202A44"/>
              </a:solidFill>
            </a:endParaRPr>
          </a:p>
          <a:p>
            <a:pPr lvl="0"/>
            <a:endParaRPr lang="en-GB" sz="1600" dirty="0">
              <a:solidFill>
                <a:srgbClr val="202A44"/>
              </a:solidFill>
            </a:endParaRPr>
          </a:p>
          <a:p>
            <a:pPr marL="285750" lvl="0" indent="-285750">
              <a:buFont typeface="Arial" panose="020B0604020202020204" pitchFamily="34" charset="0"/>
              <a:buChar char="•"/>
            </a:pPr>
            <a:r>
              <a:rPr lang="en-GB" sz="1600" dirty="0">
                <a:solidFill>
                  <a:srgbClr val="202A44"/>
                </a:solidFill>
              </a:rPr>
              <a:t>Expenditure declared by beneficiaries and financed through another Action or programme (double funding</a:t>
            </a:r>
            <a:r>
              <a:rPr lang="en-GB" sz="1600" dirty="0" smtClean="0">
                <a:solidFill>
                  <a:srgbClr val="202A44"/>
                </a:solidFill>
              </a:rPr>
              <a:t>)</a:t>
            </a:r>
          </a:p>
          <a:p>
            <a:pPr lvl="0"/>
            <a:endParaRPr lang="en-GB" sz="1600" dirty="0" smtClean="0">
              <a:solidFill>
                <a:srgbClr val="202A44"/>
              </a:solidFill>
            </a:endParaRPr>
          </a:p>
          <a:p>
            <a:pPr marL="285750" lvl="0" indent="-285750">
              <a:buFont typeface="Arial" panose="020B0604020202020204" pitchFamily="34" charset="0"/>
              <a:buChar char="•"/>
            </a:pPr>
            <a:r>
              <a:rPr lang="en-GB" sz="1600" dirty="0">
                <a:solidFill>
                  <a:srgbClr val="202A44"/>
                </a:solidFill>
              </a:rPr>
              <a:t>Land or building acquisitions; </a:t>
            </a:r>
            <a:endParaRPr lang="en-GB" sz="1600" dirty="0" smtClean="0">
              <a:solidFill>
                <a:srgbClr val="202A44"/>
              </a:solidFill>
            </a:endParaRPr>
          </a:p>
          <a:p>
            <a:pPr lvl="0"/>
            <a:endParaRPr lang="pt-PT" sz="1600" dirty="0">
              <a:solidFill>
                <a:srgbClr val="202A44"/>
              </a:solidFill>
            </a:endParaRPr>
          </a:p>
          <a:p>
            <a:pPr marL="285750" lvl="0" indent="-285750">
              <a:buFont typeface="Arial" panose="020B0604020202020204" pitchFamily="34" charset="0"/>
              <a:buChar char="•"/>
            </a:pPr>
            <a:r>
              <a:rPr lang="en-GB" sz="1600" dirty="0">
                <a:solidFill>
                  <a:srgbClr val="202A44"/>
                </a:solidFill>
              </a:rPr>
              <a:t>Exchange rate losses; </a:t>
            </a:r>
            <a:endParaRPr lang="en-GB" sz="1600" dirty="0" smtClean="0">
              <a:solidFill>
                <a:srgbClr val="202A44"/>
              </a:solidFill>
            </a:endParaRPr>
          </a:p>
          <a:p>
            <a:pPr lvl="0"/>
            <a:endParaRPr lang="pt-PT" sz="1600" dirty="0">
              <a:solidFill>
                <a:srgbClr val="202A44"/>
              </a:solidFill>
            </a:endParaRPr>
          </a:p>
          <a:p>
            <a:pPr marL="285750" lvl="0" indent="-285750">
              <a:buFont typeface="Arial" panose="020B0604020202020204" pitchFamily="34" charset="0"/>
              <a:buChar char="•"/>
            </a:pPr>
            <a:r>
              <a:rPr lang="en-GB" sz="1600" dirty="0">
                <a:solidFill>
                  <a:srgbClr val="202A44"/>
                </a:solidFill>
              </a:rPr>
              <a:t>Loans to third parties; </a:t>
            </a:r>
            <a:endParaRPr lang="en-GB" sz="1600" dirty="0" smtClean="0">
              <a:solidFill>
                <a:srgbClr val="202A44"/>
              </a:solidFill>
            </a:endParaRPr>
          </a:p>
          <a:p>
            <a:pPr lvl="0"/>
            <a:endParaRPr lang="en-GB" sz="1600" dirty="0" smtClean="0">
              <a:solidFill>
                <a:srgbClr val="202A44"/>
              </a:solidFill>
            </a:endParaRPr>
          </a:p>
          <a:p>
            <a:pPr marL="285750" lvl="0" indent="-285750">
              <a:buFont typeface="Arial" panose="020B0604020202020204" pitchFamily="34" charset="0"/>
              <a:buChar char="•"/>
            </a:pPr>
            <a:r>
              <a:rPr lang="en-GB" sz="1600" dirty="0" smtClean="0">
                <a:solidFill>
                  <a:srgbClr val="202A44"/>
                </a:solidFill>
              </a:rPr>
              <a:t>In kind contributions;</a:t>
            </a:r>
          </a:p>
          <a:p>
            <a:pPr algn="just"/>
            <a:endParaRPr lang="pt-PT" sz="1600" dirty="0" smtClean="0">
              <a:solidFill>
                <a:srgbClr val="202A44"/>
              </a:solidFill>
            </a:endParaRPr>
          </a:p>
        </p:txBody>
      </p:sp>
      <p:sp>
        <p:nvSpPr>
          <p:cNvPr id="18" name="TextBox 13">
            <a:extLst>
              <a:ext uri="{FF2B5EF4-FFF2-40B4-BE49-F238E27FC236}">
                <a16:creationId xmlns:a16="http://schemas.microsoft.com/office/drawing/2014/main" id="{59FF9F10-C740-E143-9B4A-C2303EFC2700}"/>
              </a:ext>
            </a:extLst>
          </p:cNvPr>
          <p:cNvSpPr txBox="1"/>
          <p:nvPr/>
        </p:nvSpPr>
        <p:spPr>
          <a:xfrm>
            <a:off x="6816436" y="1628427"/>
            <a:ext cx="4535055" cy="3293209"/>
          </a:xfrm>
          <a:prstGeom prst="rect">
            <a:avLst/>
          </a:prstGeom>
          <a:noFill/>
        </p:spPr>
        <p:txBody>
          <a:bodyPr wrap="square" rtlCol="0">
            <a:spAutoFit/>
          </a:bodyPr>
          <a:lstStyle/>
          <a:p>
            <a:pPr algn="ctr"/>
            <a:endParaRPr lang="en-US" sz="1600" b="1" dirty="0" smtClean="0">
              <a:solidFill>
                <a:srgbClr val="202A44"/>
              </a:solidFill>
            </a:endParaRPr>
          </a:p>
          <a:p>
            <a:pPr marL="285750" indent="-285750">
              <a:buFont typeface="Arial" panose="020B0604020202020204" pitchFamily="34" charset="0"/>
              <a:buChar char="•"/>
            </a:pPr>
            <a:r>
              <a:rPr lang="en-GB" sz="1600" dirty="0">
                <a:solidFill>
                  <a:srgbClr val="202A44"/>
                </a:solidFill>
              </a:rPr>
              <a:t>National administration staff </a:t>
            </a:r>
            <a:r>
              <a:rPr lang="en-GB" sz="1600" dirty="0" smtClean="0">
                <a:solidFill>
                  <a:srgbClr val="202A44"/>
                </a:solidFill>
              </a:rPr>
              <a:t>salaries;</a:t>
            </a:r>
          </a:p>
          <a:p>
            <a:endParaRPr lang="en-GB" sz="1600" dirty="0" smtClean="0">
              <a:solidFill>
                <a:srgbClr val="202A44"/>
              </a:solidFill>
            </a:endParaRPr>
          </a:p>
          <a:p>
            <a:pPr marL="285750" indent="-285750">
              <a:buFont typeface="Arial" panose="020B0604020202020204" pitchFamily="34" charset="0"/>
              <a:buChar char="•"/>
            </a:pPr>
            <a:r>
              <a:rPr lang="en-GB" sz="1600" dirty="0" smtClean="0">
                <a:solidFill>
                  <a:srgbClr val="202A44"/>
                </a:solidFill>
              </a:rPr>
              <a:t>Fines </a:t>
            </a:r>
            <a:r>
              <a:rPr lang="en-GB" sz="1600" dirty="0">
                <a:solidFill>
                  <a:srgbClr val="202A44"/>
                </a:solidFill>
              </a:rPr>
              <a:t>or penalties of any nature or costs associated with legal </a:t>
            </a:r>
            <a:r>
              <a:rPr lang="en-GB" sz="1600" dirty="0" smtClean="0">
                <a:solidFill>
                  <a:srgbClr val="202A44"/>
                </a:solidFill>
              </a:rPr>
              <a:t>proceedings;</a:t>
            </a:r>
          </a:p>
          <a:p>
            <a:endParaRPr lang="en-GB" sz="1600" dirty="0" smtClean="0">
              <a:solidFill>
                <a:srgbClr val="202A44"/>
              </a:solidFill>
            </a:endParaRPr>
          </a:p>
          <a:p>
            <a:pPr marL="285750" indent="-285750">
              <a:buFont typeface="Arial" panose="020B0604020202020204" pitchFamily="34" charset="0"/>
              <a:buChar char="•"/>
            </a:pPr>
            <a:r>
              <a:rPr lang="en-GB" sz="1600" dirty="0">
                <a:solidFill>
                  <a:srgbClr val="202A44"/>
                </a:solidFill>
              </a:rPr>
              <a:t>Acquisition of motor vehicles and other transport </a:t>
            </a:r>
            <a:r>
              <a:rPr lang="en-GB" sz="1600" dirty="0" smtClean="0">
                <a:solidFill>
                  <a:srgbClr val="202A44"/>
                </a:solidFill>
              </a:rPr>
              <a:t>materials;</a:t>
            </a:r>
          </a:p>
          <a:p>
            <a:endParaRPr lang="pt-PT" sz="1600" dirty="0">
              <a:solidFill>
                <a:srgbClr val="202A44"/>
              </a:solidFill>
            </a:endParaRPr>
          </a:p>
          <a:p>
            <a:pPr marL="285750" lvl="0" indent="-285750">
              <a:buFont typeface="Arial" panose="020B0604020202020204" pitchFamily="34" charset="0"/>
              <a:buChar char="•"/>
            </a:pPr>
            <a:r>
              <a:rPr lang="en-GB" sz="1600" dirty="0" smtClean="0">
                <a:solidFill>
                  <a:srgbClr val="202A44"/>
                </a:solidFill>
              </a:rPr>
              <a:t>VAT or other taxes, contributions and fees; </a:t>
            </a:r>
          </a:p>
          <a:p>
            <a:pPr lvl="0"/>
            <a:endParaRPr lang="en-GB" sz="1600" dirty="0" smtClean="0">
              <a:solidFill>
                <a:srgbClr val="202A44"/>
              </a:solidFill>
            </a:endParaRPr>
          </a:p>
          <a:p>
            <a:pPr marL="285750" lvl="0" indent="-285750">
              <a:buFont typeface="Arial" panose="020B0604020202020204" pitchFamily="34" charset="0"/>
              <a:buChar char="•"/>
            </a:pPr>
            <a:r>
              <a:rPr lang="en-US" sz="1600" dirty="0" smtClean="0">
                <a:solidFill>
                  <a:srgbClr val="202A44"/>
                </a:solidFill>
              </a:rPr>
              <a:t>All </a:t>
            </a:r>
            <a:r>
              <a:rPr lang="en-US" sz="1600" dirty="0">
                <a:solidFill>
                  <a:srgbClr val="202A44"/>
                </a:solidFill>
              </a:rPr>
              <a:t>superfluous or excessive </a:t>
            </a:r>
            <a:r>
              <a:rPr lang="en-US" sz="1600" dirty="0" smtClean="0">
                <a:solidFill>
                  <a:srgbClr val="202A44"/>
                </a:solidFill>
              </a:rPr>
              <a:t>costs.</a:t>
            </a:r>
            <a:endParaRPr lang="pt-PT" sz="1600" dirty="0" smtClean="0">
              <a:solidFill>
                <a:srgbClr val="202A44"/>
              </a:solidFill>
            </a:endParaRPr>
          </a:p>
          <a:p>
            <a:pPr algn="just"/>
            <a:endParaRPr lang="pt-PT" sz="1600" dirty="0" smtClean="0">
              <a:solidFill>
                <a:srgbClr val="202A44"/>
              </a:solidFill>
            </a:endParaRPr>
          </a:p>
        </p:txBody>
      </p:sp>
      <p:sp>
        <p:nvSpPr>
          <p:cNvPr id="2" name="Retângulo 1"/>
          <p:cNvSpPr/>
          <p:nvPr/>
        </p:nvSpPr>
        <p:spPr>
          <a:xfrm>
            <a:off x="1324864" y="1279817"/>
            <a:ext cx="3027752" cy="369332"/>
          </a:xfrm>
          <a:prstGeom prst="rect">
            <a:avLst/>
          </a:prstGeom>
        </p:spPr>
        <p:txBody>
          <a:bodyPr wrap="none">
            <a:spAutoFit/>
          </a:bodyPr>
          <a:lstStyle/>
          <a:p>
            <a:pPr algn="just"/>
            <a:r>
              <a:rPr lang="en-US" b="1" dirty="0" smtClean="0">
                <a:solidFill>
                  <a:srgbClr val="202A44"/>
                </a:solidFill>
              </a:rPr>
              <a:t>EXAMPLES OF NON-ELIGIBLE </a:t>
            </a:r>
            <a:endParaRPr lang="en-US" b="1" dirty="0">
              <a:solidFill>
                <a:srgbClr val="202A44"/>
              </a:solidFill>
            </a:endParaRPr>
          </a:p>
        </p:txBody>
      </p:sp>
      <p:pic>
        <p:nvPicPr>
          <p:cNvPr id="24"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50" name="Grupo 49"/>
          <p:cNvGrpSpPr/>
          <p:nvPr/>
        </p:nvGrpSpPr>
        <p:grpSpPr>
          <a:xfrm>
            <a:off x="0" y="-8926"/>
            <a:ext cx="12192000" cy="542966"/>
            <a:chOff x="0" y="-8926"/>
            <a:chExt cx="12192000" cy="542966"/>
          </a:xfrm>
        </p:grpSpPr>
        <p:pic>
          <p:nvPicPr>
            <p:cNvPr id="51"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2"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grpSp>
        <p:nvGrpSpPr>
          <p:cNvPr id="36" name="Grupo 35"/>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2463965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550078" y="1179344"/>
            <a:ext cx="5246545" cy="3505754"/>
          </a:xfrm>
          <a:prstGeom prst="rect">
            <a:avLst/>
          </a:prstGeom>
        </p:spPr>
      </p:pic>
      <p:sp>
        <p:nvSpPr>
          <p:cNvPr id="12" name="TextBox 13">
            <a:extLst>
              <a:ext uri="{FF2B5EF4-FFF2-40B4-BE49-F238E27FC236}">
                <a16:creationId xmlns:a16="http://schemas.microsoft.com/office/drawing/2014/main" id="{59FF9F10-C740-E143-9B4A-C2303EFC2700}"/>
              </a:ext>
            </a:extLst>
          </p:cNvPr>
          <p:cNvSpPr txBox="1"/>
          <p:nvPr/>
        </p:nvSpPr>
        <p:spPr>
          <a:xfrm>
            <a:off x="749437" y="1324692"/>
            <a:ext cx="4847826" cy="3108543"/>
          </a:xfrm>
          <a:prstGeom prst="rect">
            <a:avLst/>
          </a:prstGeom>
          <a:noFill/>
        </p:spPr>
        <p:txBody>
          <a:bodyPr wrap="square" rtlCol="0">
            <a:spAutoFit/>
          </a:bodyPr>
          <a:lstStyle/>
          <a:p>
            <a:pPr algn="just"/>
            <a:endParaRPr lang="en-US" sz="1000" b="1" dirty="0" smtClean="0">
              <a:solidFill>
                <a:srgbClr val="202A44"/>
              </a:solidFill>
            </a:endParaRPr>
          </a:p>
          <a:p>
            <a:pPr algn="just"/>
            <a:r>
              <a:rPr lang="en-US" sz="1600" b="1" dirty="0" smtClean="0">
                <a:solidFill>
                  <a:srgbClr val="202A44"/>
                </a:solidFill>
              </a:rPr>
              <a:t>INDIRECT COSTS</a:t>
            </a:r>
          </a:p>
          <a:p>
            <a:pPr algn="just"/>
            <a:endParaRPr lang="en-US" sz="1600" b="1" dirty="0">
              <a:solidFill>
                <a:srgbClr val="202A44"/>
              </a:solidFill>
            </a:endParaRPr>
          </a:p>
          <a:p>
            <a:pPr algn="just"/>
            <a:r>
              <a:rPr lang="en-GB" sz="1600" dirty="0" smtClean="0">
                <a:solidFill>
                  <a:schemeClr val="accent1">
                    <a:lumMod val="50000"/>
                  </a:schemeClr>
                </a:solidFill>
              </a:rPr>
              <a:t>All </a:t>
            </a:r>
            <a:r>
              <a:rPr lang="en-GB" sz="1600" dirty="0">
                <a:solidFill>
                  <a:schemeClr val="accent1">
                    <a:lumMod val="50000"/>
                  </a:schemeClr>
                </a:solidFill>
              </a:rPr>
              <a:t>costs which, although necessary to the implementation of the project or action, are used to support its implementation and are not considered as part of its actions, in particular management costs or other costs associated with the normal operation of the beneficiary entity(</a:t>
            </a:r>
            <a:r>
              <a:rPr lang="en-GB" sz="1600" dirty="0" err="1">
                <a:solidFill>
                  <a:schemeClr val="accent1">
                    <a:lumMod val="50000"/>
                  </a:schemeClr>
                </a:solidFill>
              </a:rPr>
              <a:t>ies</a:t>
            </a:r>
            <a:r>
              <a:rPr lang="en-GB" sz="1600" dirty="0" smtClean="0">
                <a:solidFill>
                  <a:schemeClr val="accent1">
                    <a:lumMod val="50000"/>
                  </a:schemeClr>
                </a:solidFill>
              </a:rPr>
              <a:t>). </a:t>
            </a:r>
          </a:p>
          <a:p>
            <a:pPr algn="just"/>
            <a:endParaRPr lang="en-GB" sz="1600" dirty="0">
              <a:solidFill>
                <a:schemeClr val="accent1">
                  <a:lumMod val="50000"/>
                </a:schemeClr>
              </a:solidFill>
            </a:endParaRPr>
          </a:p>
          <a:p>
            <a:pPr algn="just"/>
            <a:endParaRPr lang="pt-PT" sz="1000" dirty="0">
              <a:solidFill>
                <a:schemeClr val="accent1">
                  <a:lumMod val="50000"/>
                </a:schemeClr>
              </a:solidFill>
            </a:endParaRPr>
          </a:p>
          <a:p>
            <a:pPr algn="ctr"/>
            <a:r>
              <a:rPr lang="en-GB" sz="1600" b="1" dirty="0">
                <a:solidFill>
                  <a:schemeClr val="accent1">
                    <a:lumMod val="50000"/>
                  </a:schemeClr>
                </a:solidFill>
              </a:rPr>
              <a:t>M</a:t>
            </a:r>
            <a:r>
              <a:rPr lang="en-GB" sz="1600" b="1" dirty="0" smtClean="0">
                <a:solidFill>
                  <a:schemeClr val="accent1">
                    <a:lumMod val="50000"/>
                  </a:schemeClr>
                </a:solidFill>
              </a:rPr>
              <a:t>aximum </a:t>
            </a:r>
            <a:r>
              <a:rPr lang="en-GB" sz="1600" b="1" dirty="0">
                <a:solidFill>
                  <a:schemeClr val="accent1">
                    <a:lumMod val="50000"/>
                  </a:schemeClr>
                </a:solidFill>
              </a:rPr>
              <a:t>amount </a:t>
            </a:r>
            <a:r>
              <a:rPr lang="en-GB" sz="1600" b="1" dirty="0" smtClean="0">
                <a:solidFill>
                  <a:schemeClr val="accent1">
                    <a:lumMod val="50000"/>
                  </a:schemeClr>
                </a:solidFill>
              </a:rPr>
              <a:t>eligible</a:t>
            </a:r>
            <a:endParaRPr lang="pt-PT" sz="1600" dirty="0">
              <a:solidFill>
                <a:schemeClr val="accent1">
                  <a:lumMod val="50000"/>
                </a:schemeClr>
              </a:solidFill>
            </a:endParaRPr>
          </a:p>
          <a:p>
            <a:pPr algn="ctr"/>
            <a:r>
              <a:rPr lang="en-GB" sz="1600" b="1" dirty="0">
                <a:solidFill>
                  <a:schemeClr val="accent1">
                    <a:lumMod val="50000"/>
                  </a:schemeClr>
                </a:solidFill>
              </a:rPr>
              <a:t>5 %</a:t>
            </a:r>
            <a:r>
              <a:rPr lang="en-GB" sz="1600" dirty="0">
                <a:solidFill>
                  <a:schemeClr val="accent1">
                    <a:lumMod val="50000"/>
                  </a:schemeClr>
                </a:solidFill>
              </a:rPr>
              <a:t> of </a:t>
            </a:r>
            <a:r>
              <a:rPr lang="en-GB" sz="1600" dirty="0" smtClean="0">
                <a:solidFill>
                  <a:schemeClr val="accent1">
                    <a:lumMod val="50000"/>
                  </a:schemeClr>
                </a:solidFill>
              </a:rPr>
              <a:t>total </a:t>
            </a:r>
            <a:r>
              <a:rPr lang="en-GB" sz="1600" dirty="0">
                <a:solidFill>
                  <a:schemeClr val="accent1">
                    <a:lumMod val="50000"/>
                  </a:schemeClr>
                </a:solidFill>
              </a:rPr>
              <a:t>estimated amount of eligible direct costs </a:t>
            </a:r>
            <a:r>
              <a:rPr lang="pt-PT" sz="1600" dirty="0">
                <a:solidFill>
                  <a:schemeClr val="accent1">
                    <a:lumMod val="50000"/>
                  </a:schemeClr>
                </a:solidFill>
              </a:rPr>
              <a:t>*</a:t>
            </a:r>
          </a:p>
        </p:txBody>
      </p:sp>
      <p:sp>
        <p:nvSpPr>
          <p:cNvPr id="13" name="TextBox 14">
            <a:extLst>
              <a:ext uri="{FF2B5EF4-FFF2-40B4-BE49-F238E27FC236}">
                <a16:creationId xmlns:a16="http://schemas.microsoft.com/office/drawing/2014/main" id="{CDF2A092-0EED-3D47-8477-CE87907580A6}"/>
              </a:ext>
            </a:extLst>
          </p:cNvPr>
          <p:cNvSpPr txBox="1"/>
          <p:nvPr/>
        </p:nvSpPr>
        <p:spPr>
          <a:xfrm>
            <a:off x="6383582" y="1182255"/>
            <a:ext cx="5255140" cy="3532739"/>
          </a:xfrm>
          <a:prstGeom prst="rect">
            <a:avLst/>
          </a:prstGeom>
          <a:solidFill>
            <a:srgbClr val="466AAB"/>
          </a:solidFill>
        </p:spPr>
        <p:txBody>
          <a:bodyPr wrap="square" lIns="180000" rIns="180000" rtlCol="0" anchor="t">
            <a:noAutofit/>
          </a:bodyPr>
          <a:lstStyle/>
          <a:p>
            <a:pPr lvl="0" algn="ctr"/>
            <a:endParaRPr lang="pt-PT" sz="1400" b="1" dirty="0" smtClean="0">
              <a:solidFill>
                <a:schemeClr val="bg1"/>
              </a:solidFill>
            </a:endParaRPr>
          </a:p>
        </p:txBody>
      </p:sp>
      <p:sp>
        <p:nvSpPr>
          <p:cNvPr id="2" name="CaixaDeTexto 1"/>
          <p:cNvSpPr txBox="1"/>
          <p:nvPr/>
        </p:nvSpPr>
        <p:spPr>
          <a:xfrm>
            <a:off x="749438" y="4864964"/>
            <a:ext cx="10693123" cy="338554"/>
          </a:xfrm>
          <a:prstGeom prst="rect">
            <a:avLst/>
          </a:prstGeom>
          <a:noFill/>
        </p:spPr>
        <p:txBody>
          <a:bodyPr wrap="square" rtlCol="0">
            <a:spAutoFit/>
          </a:bodyPr>
          <a:lstStyle/>
          <a:p>
            <a:pPr algn="ctr"/>
            <a:r>
              <a:rPr lang="pt-PT" sz="1400" b="1" dirty="0" smtClean="0">
                <a:solidFill>
                  <a:srgbClr val="202A44"/>
                </a:solidFill>
              </a:rPr>
              <a:t>*</a:t>
            </a:r>
            <a:r>
              <a:rPr lang="pt-PT" sz="1400" b="1" dirty="0" smtClean="0">
                <a:solidFill>
                  <a:srgbClr val="D6001C"/>
                </a:solidFill>
              </a:rPr>
              <a:t>NOTE: </a:t>
            </a:r>
            <a:r>
              <a:rPr lang="en-GB" sz="1600" dirty="0">
                <a:solidFill>
                  <a:schemeClr val="accent1">
                    <a:lumMod val="50000"/>
                  </a:schemeClr>
                </a:solidFill>
              </a:rPr>
              <a:t>E</a:t>
            </a:r>
            <a:r>
              <a:rPr lang="en-GB" sz="1600" dirty="0" smtClean="0">
                <a:solidFill>
                  <a:schemeClr val="accent1">
                    <a:lumMod val="50000"/>
                  </a:schemeClr>
                </a:solidFill>
              </a:rPr>
              <a:t>xclusive to applications </a:t>
            </a:r>
            <a:r>
              <a:rPr lang="en-GB" sz="1600" dirty="0">
                <a:solidFill>
                  <a:schemeClr val="accent1">
                    <a:lumMod val="50000"/>
                  </a:schemeClr>
                </a:solidFill>
              </a:rPr>
              <a:t>from legal persons governed by public law or legal persons governed by private non-profit law</a:t>
            </a:r>
            <a:r>
              <a:rPr lang="pt-PT" sz="1600" dirty="0">
                <a:solidFill>
                  <a:schemeClr val="accent1">
                    <a:lumMod val="50000"/>
                  </a:schemeClr>
                </a:solidFill>
              </a:rPr>
              <a:t>.</a:t>
            </a:r>
          </a:p>
        </p:txBody>
      </p:sp>
      <p:pic>
        <p:nvPicPr>
          <p:cNvPr id="19"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53" name="Grupo 52"/>
          <p:cNvGrpSpPr/>
          <p:nvPr/>
        </p:nvGrpSpPr>
        <p:grpSpPr>
          <a:xfrm>
            <a:off x="0" y="-8926"/>
            <a:ext cx="12192000" cy="542966"/>
            <a:chOff x="0" y="-8926"/>
            <a:chExt cx="12192000" cy="542966"/>
          </a:xfrm>
        </p:grpSpPr>
        <p:pic>
          <p:nvPicPr>
            <p:cNvPr id="54"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5"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56" name="TextBox 13">
            <a:extLst>
              <a:ext uri="{FF2B5EF4-FFF2-40B4-BE49-F238E27FC236}">
                <a16:creationId xmlns:a16="http://schemas.microsoft.com/office/drawing/2014/main" id="{59FF9F10-C740-E143-9B4A-C2303EFC2700}"/>
              </a:ext>
            </a:extLst>
          </p:cNvPr>
          <p:cNvSpPr txBox="1"/>
          <p:nvPr/>
        </p:nvSpPr>
        <p:spPr>
          <a:xfrm>
            <a:off x="6503665" y="1310914"/>
            <a:ext cx="4847826" cy="3247043"/>
          </a:xfrm>
          <a:prstGeom prst="rect">
            <a:avLst/>
          </a:prstGeom>
          <a:noFill/>
        </p:spPr>
        <p:txBody>
          <a:bodyPr wrap="square" rtlCol="0">
            <a:spAutoFit/>
          </a:bodyPr>
          <a:lstStyle/>
          <a:p>
            <a:pPr algn="just"/>
            <a:endParaRPr lang="en-US" sz="1000" b="1" dirty="0" smtClean="0">
              <a:solidFill>
                <a:srgbClr val="202A44"/>
              </a:solidFill>
            </a:endParaRPr>
          </a:p>
          <a:p>
            <a:pPr lvl="0" algn="just"/>
            <a:r>
              <a:rPr lang="pt-PT" sz="1500" b="1" dirty="0">
                <a:solidFill>
                  <a:srgbClr val="FFFF00"/>
                </a:solidFill>
              </a:rPr>
              <a:t>EXAMPLES OF INDIRECT COSTS</a:t>
            </a:r>
          </a:p>
          <a:p>
            <a:pPr lvl="0" algn="just"/>
            <a:endParaRPr lang="pt-PT" sz="1500" dirty="0">
              <a:solidFill>
                <a:schemeClr val="bg1"/>
              </a:solidFill>
            </a:endParaRPr>
          </a:p>
          <a:p>
            <a:pPr marL="285750" lvl="0" indent="-285750" algn="just">
              <a:spcAft>
                <a:spcPts val="600"/>
              </a:spcAft>
              <a:buFont typeface="Arial" panose="020B0604020202020204" pitchFamily="34" charset="0"/>
              <a:buChar char="•"/>
            </a:pPr>
            <a:r>
              <a:rPr lang="pt-PT" sz="1500" dirty="0">
                <a:solidFill>
                  <a:schemeClr val="bg1"/>
                </a:solidFill>
              </a:rPr>
              <a:t>S</a:t>
            </a:r>
            <a:r>
              <a:rPr lang="en-GB" sz="1500" dirty="0" err="1">
                <a:solidFill>
                  <a:schemeClr val="bg1"/>
                </a:solidFill>
              </a:rPr>
              <a:t>upport</a:t>
            </a:r>
            <a:r>
              <a:rPr lang="en-GB" sz="1500" dirty="0">
                <a:solidFill>
                  <a:schemeClr val="bg1"/>
                </a:solidFill>
              </a:rPr>
              <a:t> staff</a:t>
            </a:r>
            <a:endParaRPr lang="pt-PT" sz="1500" dirty="0">
              <a:solidFill>
                <a:schemeClr val="bg1"/>
              </a:solidFill>
            </a:endParaRPr>
          </a:p>
          <a:p>
            <a:pPr marL="285750" lvl="0" indent="-285750" algn="just">
              <a:spcAft>
                <a:spcPts val="600"/>
              </a:spcAft>
              <a:buFont typeface="Arial" panose="020B0604020202020204" pitchFamily="34" charset="0"/>
              <a:buChar char="•"/>
            </a:pPr>
            <a:r>
              <a:rPr lang="pt-PT" sz="1500" dirty="0">
                <a:solidFill>
                  <a:schemeClr val="bg1"/>
                </a:solidFill>
              </a:rPr>
              <a:t>O</a:t>
            </a:r>
            <a:r>
              <a:rPr lang="en-GB" sz="1500" dirty="0" err="1">
                <a:solidFill>
                  <a:schemeClr val="bg1"/>
                </a:solidFill>
              </a:rPr>
              <a:t>ffice</a:t>
            </a:r>
            <a:r>
              <a:rPr lang="en-GB" sz="1500" dirty="0">
                <a:solidFill>
                  <a:schemeClr val="bg1"/>
                </a:solidFill>
              </a:rPr>
              <a:t> costs </a:t>
            </a:r>
            <a:endParaRPr lang="pt-PT" sz="1500" dirty="0">
              <a:solidFill>
                <a:schemeClr val="bg1"/>
              </a:solidFill>
            </a:endParaRPr>
          </a:p>
          <a:p>
            <a:pPr marL="285750" lvl="0" indent="-285750" algn="just">
              <a:spcAft>
                <a:spcPts val="600"/>
              </a:spcAft>
              <a:buFont typeface="Arial" panose="020B0604020202020204" pitchFamily="34" charset="0"/>
              <a:buChar char="•"/>
            </a:pPr>
            <a:r>
              <a:rPr lang="pt-PT" sz="1500" dirty="0">
                <a:solidFill>
                  <a:schemeClr val="bg1"/>
                </a:solidFill>
              </a:rPr>
              <a:t>R</a:t>
            </a:r>
            <a:r>
              <a:rPr lang="en-GB" sz="1500" dirty="0" err="1">
                <a:solidFill>
                  <a:schemeClr val="bg1"/>
                </a:solidFill>
              </a:rPr>
              <a:t>egular</a:t>
            </a:r>
            <a:r>
              <a:rPr lang="en-GB" sz="1500" dirty="0">
                <a:solidFill>
                  <a:schemeClr val="bg1"/>
                </a:solidFill>
              </a:rPr>
              <a:t>-use equipment</a:t>
            </a:r>
            <a:endParaRPr lang="pt-PT" sz="1500" dirty="0">
              <a:solidFill>
                <a:schemeClr val="bg1"/>
              </a:solidFill>
            </a:endParaRPr>
          </a:p>
          <a:p>
            <a:pPr lvl="0" algn="just">
              <a:spcAft>
                <a:spcPts val="600"/>
              </a:spcAft>
            </a:pPr>
            <a:endParaRPr lang="pt-PT" sz="1500" dirty="0">
              <a:solidFill>
                <a:schemeClr val="bg1"/>
              </a:solidFill>
            </a:endParaRPr>
          </a:p>
          <a:p>
            <a:pPr lvl="0" algn="just">
              <a:spcAft>
                <a:spcPts val="600"/>
              </a:spcAft>
            </a:pPr>
            <a:r>
              <a:rPr lang="pt-PT" sz="1500" b="1" dirty="0">
                <a:solidFill>
                  <a:srgbClr val="FFFF00"/>
                </a:solidFill>
              </a:rPr>
              <a:t>IT IS NOT REQUIRED TO PROVIDE PROOF OF EXPENSES FOR THIS TYPE OF COSTS!</a:t>
            </a:r>
          </a:p>
          <a:p>
            <a:pPr lvl="0" algn="just">
              <a:spcAft>
                <a:spcPts val="600"/>
              </a:spcAft>
            </a:pPr>
            <a:endParaRPr lang="pt-PT" sz="1500" b="1" dirty="0">
              <a:solidFill>
                <a:srgbClr val="FFFF00"/>
              </a:solidFill>
            </a:endParaRPr>
          </a:p>
          <a:p>
            <a:pPr lvl="0" algn="just">
              <a:spcAft>
                <a:spcPts val="600"/>
              </a:spcAft>
            </a:pPr>
            <a:r>
              <a:rPr lang="pt-PT" sz="1500" b="1" dirty="0">
                <a:solidFill>
                  <a:srgbClr val="FFFF00"/>
                </a:solidFill>
              </a:rPr>
              <a:t> FUNDING IS AUTOMATICALLY AWARDED IN THE 5% OF THE EXECUTION OF APPROVED ELIGIBLE DIRECT COSTS</a:t>
            </a:r>
            <a:endParaRPr lang="en-US" sz="1500" b="1" dirty="0">
              <a:solidFill>
                <a:srgbClr val="FFFF00"/>
              </a:solidFill>
            </a:endParaRPr>
          </a:p>
        </p:txBody>
      </p:sp>
      <p:grpSp>
        <p:nvGrpSpPr>
          <p:cNvPr id="36" name="Grupo 35"/>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882972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890584" y="1630017"/>
            <a:ext cx="5105399" cy="2595756"/>
          </a:xfrm>
          <a:prstGeom prst="rect">
            <a:avLst/>
          </a:prstGeom>
        </p:spPr>
      </p:pic>
      <p:sp>
        <p:nvSpPr>
          <p:cNvPr id="12" name="TextBox 13">
            <a:extLst>
              <a:ext uri="{FF2B5EF4-FFF2-40B4-BE49-F238E27FC236}">
                <a16:creationId xmlns:a16="http://schemas.microsoft.com/office/drawing/2014/main" id="{59FF9F10-C740-E143-9B4A-C2303EFC2700}"/>
              </a:ext>
            </a:extLst>
          </p:cNvPr>
          <p:cNvSpPr txBox="1"/>
          <p:nvPr/>
        </p:nvSpPr>
        <p:spPr>
          <a:xfrm>
            <a:off x="1265963" y="2044605"/>
            <a:ext cx="4419220" cy="1692771"/>
          </a:xfrm>
          <a:prstGeom prst="rect">
            <a:avLst/>
          </a:prstGeom>
          <a:noFill/>
        </p:spPr>
        <p:txBody>
          <a:bodyPr wrap="square" rtlCol="0">
            <a:spAutoFit/>
          </a:bodyPr>
          <a:lstStyle/>
          <a:p>
            <a:pPr algn="just"/>
            <a:endParaRPr lang="en-US" sz="1000" b="1" dirty="0" smtClean="0">
              <a:solidFill>
                <a:srgbClr val="202A44"/>
              </a:solidFill>
            </a:endParaRPr>
          </a:p>
          <a:p>
            <a:r>
              <a:rPr lang="en-US" sz="1600" b="1" dirty="0" smtClean="0">
                <a:solidFill>
                  <a:srgbClr val="202A44"/>
                </a:solidFill>
              </a:rPr>
              <a:t>RESERVE FOR UNFORESENN EVENTS</a:t>
            </a:r>
            <a:endParaRPr lang="pt-PT" b="1" dirty="0"/>
          </a:p>
          <a:p>
            <a:pPr algn="just"/>
            <a:endParaRPr lang="pt-PT" sz="1600" dirty="0" smtClean="0">
              <a:solidFill>
                <a:srgbClr val="202A44"/>
              </a:solidFill>
            </a:endParaRPr>
          </a:p>
          <a:p>
            <a:pPr algn="ctr"/>
            <a:endParaRPr lang="pt-PT" sz="1400" dirty="0" smtClean="0">
              <a:solidFill>
                <a:srgbClr val="202A44"/>
              </a:solidFill>
            </a:endParaRPr>
          </a:p>
          <a:p>
            <a:pPr algn="ctr"/>
            <a:endParaRPr lang="pt-PT" sz="1400" dirty="0">
              <a:solidFill>
                <a:srgbClr val="202A44"/>
              </a:solidFill>
            </a:endParaRPr>
          </a:p>
          <a:p>
            <a:pPr algn="ctr"/>
            <a:r>
              <a:rPr lang="pt-PT" sz="1600" b="1" dirty="0" err="1">
                <a:solidFill>
                  <a:schemeClr val="accent1">
                    <a:lumMod val="50000"/>
                  </a:schemeClr>
                </a:solidFill>
              </a:rPr>
              <a:t>M</a:t>
            </a:r>
            <a:r>
              <a:rPr lang="pt-PT" sz="1600" b="1" dirty="0" err="1" smtClean="0">
                <a:solidFill>
                  <a:schemeClr val="accent1">
                    <a:lumMod val="50000"/>
                  </a:schemeClr>
                </a:solidFill>
              </a:rPr>
              <a:t>aximum</a:t>
            </a:r>
            <a:r>
              <a:rPr lang="pt-PT" sz="1600" b="1" dirty="0" smtClean="0">
                <a:solidFill>
                  <a:schemeClr val="accent1">
                    <a:lumMod val="50000"/>
                  </a:schemeClr>
                </a:solidFill>
              </a:rPr>
              <a:t> percentagem </a:t>
            </a:r>
            <a:r>
              <a:rPr lang="pt-PT" sz="1600" b="1" dirty="0" err="1" smtClean="0">
                <a:solidFill>
                  <a:schemeClr val="accent1">
                    <a:lumMod val="50000"/>
                  </a:schemeClr>
                </a:solidFill>
              </a:rPr>
              <a:t>allowed</a:t>
            </a:r>
            <a:endParaRPr lang="pt-PT" sz="1600" b="1" dirty="0">
              <a:solidFill>
                <a:schemeClr val="accent1">
                  <a:lumMod val="50000"/>
                </a:schemeClr>
              </a:solidFill>
            </a:endParaRPr>
          </a:p>
          <a:p>
            <a:pPr algn="ctr"/>
            <a:r>
              <a:rPr lang="en-GB" sz="1600" b="1" dirty="0">
                <a:solidFill>
                  <a:schemeClr val="accent1">
                    <a:lumMod val="50000"/>
                  </a:schemeClr>
                </a:solidFill>
              </a:rPr>
              <a:t>10 % </a:t>
            </a:r>
            <a:r>
              <a:rPr lang="en-GB" sz="1600" dirty="0">
                <a:solidFill>
                  <a:schemeClr val="accent1">
                    <a:lumMod val="50000"/>
                  </a:schemeClr>
                </a:solidFill>
              </a:rPr>
              <a:t>of the total eligible cost</a:t>
            </a:r>
            <a:endParaRPr lang="pt-PT" sz="1600" b="1" dirty="0">
              <a:solidFill>
                <a:schemeClr val="accent1">
                  <a:lumMod val="50000"/>
                </a:schemeClr>
              </a:solidFill>
            </a:endParaRPr>
          </a:p>
        </p:txBody>
      </p:sp>
      <p:sp>
        <p:nvSpPr>
          <p:cNvPr id="13" name="TextBox 14">
            <a:extLst>
              <a:ext uri="{FF2B5EF4-FFF2-40B4-BE49-F238E27FC236}">
                <a16:creationId xmlns:a16="http://schemas.microsoft.com/office/drawing/2014/main" id="{CDF2A092-0EED-3D47-8477-CE87907580A6}"/>
              </a:ext>
            </a:extLst>
          </p:cNvPr>
          <p:cNvSpPr txBox="1"/>
          <p:nvPr/>
        </p:nvSpPr>
        <p:spPr>
          <a:xfrm>
            <a:off x="6346777" y="1630017"/>
            <a:ext cx="4878953" cy="2595756"/>
          </a:xfrm>
          <a:prstGeom prst="rect">
            <a:avLst/>
          </a:prstGeom>
          <a:solidFill>
            <a:srgbClr val="466AAB"/>
          </a:solidFill>
        </p:spPr>
        <p:txBody>
          <a:bodyPr wrap="square" lIns="180000" rIns="180000" rtlCol="0" anchor="t">
            <a:noAutofit/>
          </a:bodyPr>
          <a:lstStyle/>
          <a:p>
            <a:pPr lvl="0" algn="ctr"/>
            <a:endParaRPr lang="pt-PT" sz="1400" b="1" dirty="0" smtClean="0">
              <a:solidFill>
                <a:schemeClr val="bg1"/>
              </a:solidFill>
            </a:endParaRPr>
          </a:p>
          <a:p>
            <a:pPr lvl="0" algn="just">
              <a:spcAft>
                <a:spcPts val="600"/>
              </a:spcAft>
            </a:pPr>
            <a:endParaRPr lang="pt-PT" sz="1400" dirty="0">
              <a:solidFill>
                <a:schemeClr val="bg1"/>
              </a:solidFill>
            </a:endParaRPr>
          </a:p>
          <a:p>
            <a:pPr lvl="0" algn="just">
              <a:spcAft>
                <a:spcPts val="600"/>
              </a:spcAft>
            </a:pPr>
            <a:endParaRPr lang="pt-PT" sz="1400" dirty="0">
              <a:solidFill>
                <a:schemeClr val="bg1"/>
              </a:solidFill>
            </a:endParaRPr>
          </a:p>
        </p:txBody>
      </p:sp>
      <p:pic>
        <p:nvPicPr>
          <p:cNvPr id="38"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63" name="Grupo 62"/>
          <p:cNvGrpSpPr/>
          <p:nvPr/>
        </p:nvGrpSpPr>
        <p:grpSpPr>
          <a:xfrm>
            <a:off x="0" y="-8926"/>
            <a:ext cx="12192000" cy="542966"/>
            <a:chOff x="0" y="-8926"/>
            <a:chExt cx="12192000" cy="542966"/>
          </a:xfrm>
        </p:grpSpPr>
        <p:pic>
          <p:nvPicPr>
            <p:cNvPr id="64"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65"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66" name="TextBox 13">
            <a:extLst>
              <a:ext uri="{FF2B5EF4-FFF2-40B4-BE49-F238E27FC236}">
                <a16:creationId xmlns:a16="http://schemas.microsoft.com/office/drawing/2014/main" id="{59FF9F10-C740-E143-9B4A-C2303EFC2700}"/>
              </a:ext>
            </a:extLst>
          </p:cNvPr>
          <p:cNvSpPr txBox="1"/>
          <p:nvPr/>
        </p:nvSpPr>
        <p:spPr>
          <a:xfrm>
            <a:off x="6629400" y="2227280"/>
            <a:ext cx="4161182" cy="800219"/>
          </a:xfrm>
          <a:prstGeom prst="rect">
            <a:avLst/>
          </a:prstGeom>
          <a:noFill/>
        </p:spPr>
        <p:txBody>
          <a:bodyPr wrap="square" rtlCol="0">
            <a:spAutoFit/>
          </a:bodyPr>
          <a:lstStyle/>
          <a:p>
            <a:pPr algn="just"/>
            <a:endParaRPr lang="en-US" sz="1000" b="1" dirty="0" smtClean="0">
              <a:solidFill>
                <a:srgbClr val="202A44"/>
              </a:solidFill>
            </a:endParaRPr>
          </a:p>
          <a:p>
            <a:pPr lvl="0" algn="just">
              <a:spcAft>
                <a:spcPts val="600"/>
              </a:spcAft>
            </a:pPr>
            <a:r>
              <a:rPr lang="en-GB" b="1" dirty="0">
                <a:solidFill>
                  <a:srgbClr val="FFFF00"/>
                </a:solidFill>
              </a:rPr>
              <a:t>To be used only with prior written permission from Camões, I.P</a:t>
            </a:r>
            <a:endParaRPr lang="en-US" b="1" dirty="0">
              <a:solidFill>
                <a:srgbClr val="FFFF00"/>
              </a:solidFill>
            </a:endParaRPr>
          </a:p>
        </p:txBody>
      </p:sp>
      <p:grpSp>
        <p:nvGrpSpPr>
          <p:cNvPr id="35" name="Grupo 34"/>
          <p:cNvGrpSpPr/>
          <p:nvPr/>
        </p:nvGrpSpPr>
        <p:grpSpPr>
          <a:xfrm>
            <a:off x="452325" y="5974711"/>
            <a:ext cx="11299524" cy="647700"/>
            <a:chOff x="452325" y="5983338"/>
            <a:chExt cx="11299524" cy="647700"/>
          </a:xfrm>
        </p:grpSpPr>
        <p:grpSp>
          <p:nvGrpSpPr>
            <p:cNvPr id="36" name="Grupo 35"/>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7"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3281921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sp>
        <p:nvSpPr>
          <p:cNvPr id="11" name="TextBox 13">
            <a:extLst>
              <a:ext uri="{FF2B5EF4-FFF2-40B4-BE49-F238E27FC236}">
                <a16:creationId xmlns:a16="http://schemas.microsoft.com/office/drawing/2014/main" id="{59FF9F10-C740-E143-9B4A-C2303EFC2700}"/>
              </a:ext>
            </a:extLst>
          </p:cNvPr>
          <p:cNvSpPr txBox="1"/>
          <p:nvPr/>
        </p:nvSpPr>
        <p:spPr>
          <a:xfrm>
            <a:off x="695325" y="982255"/>
            <a:ext cx="10864512" cy="408566"/>
          </a:xfrm>
          <a:prstGeom prst="rect">
            <a:avLst/>
          </a:prstGeom>
          <a:noFill/>
        </p:spPr>
        <p:txBody>
          <a:bodyPr wrap="square" rtlCol="0">
            <a:noAutofit/>
          </a:bodyPr>
          <a:lstStyle/>
          <a:p>
            <a:pPr algn="ctr"/>
            <a:r>
              <a:rPr lang="en-US" b="1" dirty="0" smtClean="0">
                <a:solidFill>
                  <a:srgbClr val="202A44"/>
                </a:solidFill>
              </a:rPr>
              <a:t>CALL FOR PROPOSALS MAIN STAGES SCHEDULE</a:t>
            </a:r>
            <a:endParaRPr lang="pt-PT" sz="1600" dirty="0"/>
          </a:p>
        </p:txBody>
      </p:sp>
      <p:graphicFrame>
        <p:nvGraphicFramePr>
          <p:cNvPr id="13" name="Tabela 12"/>
          <p:cNvGraphicFramePr>
            <a:graphicFrameLocks noGrp="1"/>
          </p:cNvGraphicFramePr>
          <p:nvPr>
            <p:extLst>
              <p:ext uri="{D42A27DB-BD31-4B8C-83A1-F6EECF244321}">
                <p14:modId xmlns:p14="http://schemas.microsoft.com/office/powerpoint/2010/main" val="2353866135"/>
              </p:ext>
            </p:extLst>
          </p:nvPr>
        </p:nvGraphicFramePr>
        <p:xfrm>
          <a:off x="847911" y="1566327"/>
          <a:ext cx="10711926" cy="2886803"/>
        </p:xfrm>
        <a:graphic>
          <a:graphicData uri="http://schemas.openxmlformats.org/drawingml/2006/table">
            <a:tbl>
              <a:tblPr firstRow="1" firstCol="1" bandRow="1">
                <a:tableStyleId>{5C22544A-7EE6-4342-B048-85BDC9FD1C3A}</a:tableStyleId>
              </a:tblPr>
              <a:tblGrid>
                <a:gridCol w="7531824">
                  <a:extLst>
                    <a:ext uri="{9D8B030D-6E8A-4147-A177-3AD203B41FA5}">
                      <a16:colId xmlns:a16="http://schemas.microsoft.com/office/drawing/2014/main" val="20000"/>
                    </a:ext>
                  </a:extLst>
                </a:gridCol>
                <a:gridCol w="3180102">
                  <a:extLst>
                    <a:ext uri="{9D8B030D-6E8A-4147-A177-3AD203B41FA5}">
                      <a16:colId xmlns:a16="http://schemas.microsoft.com/office/drawing/2014/main" val="20001"/>
                    </a:ext>
                  </a:extLst>
                </a:gridCol>
              </a:tblGrid>
              <a:tr h="328241">
                <a:tc>
                  <a:txBody>
                    <a:bodyPr/>
                    <a:lstStyle/>
                    <a:p>
                      <a:pPr marL="457200">
                        <a:spcAft>
                          <a:spcPts val="600"/>
                        </a:spcAft>
                      </a:pPr>
                      <a:endParaRPr lang="pt-PT" sz="1400" dirty="0">
                        <a:effectLst/>
                        <a:latin typeface="Times New Roman"/>
                        <a:ea typeface="Times New Roman"/>
                      </a:endParaRPr>
                    </a:p>
                  </a:txBody>
                  <a:tcPr marL="68580" marR="68580" marT="0" marB="0" anchor="ctr">
                    <a:noFill/>
                  </a:tcPr>
                </a:tc>
                <a:tc>
                  <a:txBody>
                    <a:bodyPr/>
                    <a:lstStyle/>
                    <a:p>
                      <a:pPr marL="457200">
                        <a:spcAft>
                          <a:spcPts val="600"/>
                        </a:spcAft>
                      </a:pPr>
                      <a:r>
                        <a:rPr lang="pt-PT" sz="1400" dirty="0" smtClean="0">
                          <a:solidFill>
                            <a:srgbClr val="FFFF00"/>
                          </a:solidFill>
                          <a:effectLst/>
                        </a:rPr>
                        <a:t>DATE</a:t>
                      </a:r>
                      <a:endParaRPr lang="pt-PT" sz="1400" dirty="0">
                        <a:solidFill>
                          <a:srgbClr val="FFFF00"/>
                        </a:solidFill>
                        <a:effectLst/>
                        <a:latin typeface="Times New Roman"/>
                        <a:ea typeface="Times New Roman"/>
                      </a:endParaRPr>
                    </a:p>
                  </a:txBody>
                  <a:tcPr marL="68580" marR="68580" marT="0" marB="0" anchor="ctr">
                    <a:solidFill>
                      <a:srgbClr val="466AAB"/>
                    </a:solidFill>
                  </a:tcPr>
                </a:tc>
                <a:extLst>
                  <a:ext uri="{0D108BD9-81ED-4DB2-BD59-A6C34878D82A}">
                    <a16:rowId xmlns:a16="http://schemas.microsoft.com/office/drawing/2014/main" val="10000"/>
                  </a:ext>
                </a:extLst>
              </a:tr>
              <a:tr h="358610">
                <a:tc>
                  <a:txBody>
                    <a:bodyPr/>
                    <a:lstStyle/>
                    <a:p>
                      <a:pPr marL="457200" algn="l" defTabSz="914400" rtl="0" eaLnBrk="1" latinLnBrk="0" hangingPunct="1">
                        <a:spcAft>
                          <a:spcPts val="600"/>
                        </a:spcAft>
                      </a:pPr>
                      <a:r>
                        <a:rPr lang="en-GB" sz="1800" b="1" kern="1200" dirty="0" smtClean="0">
                          <a:solidFill>
                            <a:schemeClr val="lt1"/>
                          </a:solidFill>
                          <a:effectLst/>
                          <a:latin typeface="+mn-lt"/>
                          <a:ea typeface="+mn-ea"/>
                          <a:cs typeface="+mn-cs"/>
                        </a:rPr>
                        <a:t>Publication of the call for proposals</a:t>
                      </a:r>
                    </a:p>
                  </a:txBody>
                  <a:tcPr marL="68580" marR="68580" marT="0" marB="0" anchor="ctr">
                    <a:solidFill>
                      <a:srgbClr val="466AAB"/>
                    </a:solidFill>
                  </a:tcPr>
                </a:tc>
                <a:tc>
                  <a:txBody>
                    <a:bodyPr/>
                    <a:lstStyle/>
                    <a:p>
                      <a:pPr marL="457200">
                        <a:spcAft>
                          <a:spcPts val="600"/>
                        </a:spcAft>
                      </a:pPr>
                      <a:r>
                        <a:rPr lang="pt-PT" sz="1400" b="0" dirty="0" smtClean="0">
                          <a:solidFill>
                            <a:schemeClr val="accent1">
                              <a:lumMod val="50000"/>
                            </a:schemeClr>
                          </a:solidFill>
                          <a:effectLst/>
                          <a:latin typeface="+mn-lt"/>
                        </a:rPr>
                        <a:t>10.11.2021</a:t>
                      </a:r>
                      <a:endParaRPr lang="pt-PT" sz="1400" b="0" dirty="0">
                        <a:solidFill>
                          <a:schemeClr val="accent1">
                            <a:lumMod val="50000"/>
                          </a:schemeClr>
                        </a:solidFill>
                        <a:effectLst/>
                        <a:latin typeface="+mn-lt"/>
                        <a:ea typeface="Times New Roman"/>
                      </a:endParaRPr>
                    </a:p>
                  </a:txBody>
                  <a:tcPr marL="68580" marR="68580" marT="0" marB="0"/>
                </a:tc>
                <a:extLst>
                  <a:ext uri="{0D108BD9-81ED-4DB2-BD59-A6C34878D82A}">
                    <a16:rowId xmlns:a16="http://schemas.microsoft.com/office/drawing/2014/main" val="10001"/>
                  </a:ext>
                </a:extLst>
              </a:tr>
              <a:tr h="358610">
                <a:tc>
                  <a:txBody>
                    <a:bodyPr/>
                    <a:lstStyle/>
                    <a:p>
                      <a:pPr marL="457200">
                        <a:spcAft>
                          <a:spcPts val="600"/>
                        </a:spcAft>
                      </a:pPr>
                      <a:r>
                        <a:rPr lang="en-GB" sz="1800" b="1" kern="1200" dirty="0" smtClean="0">
                          <a:solidFill>
                            <a:schemeClr val="lt1"/>
                          </a:solidFill>
                          <a:effectLst/>
                          <a:latin typeface="+mn-lt"/>
                          <a:ea typeface="+mn-ea"/>
                          <a:cs typeface="+mn-cs"/>
                        </a:rPr>
                        <a:t>Q&amp;A</a:t>
                      </a:r>
                      <a:r>
                        <a:rPr lang="en-GB" sz="1800" b="1" kern="1200" baseline="0" dirty="0" smtClean="0">
                          <a:solidFill>
                            <a:schemeClr val="lt1"/>
                          </a:solidFill>
                          <a:effectLst/>
                          <a:latin typeface="+mn-lt"/>
                          <a:ea typeface="+mn-ea"/>
                          <a:cs typeface="+mn-cs"/>
                        </a:rPr>
                        <a:t> Session</a:t>
                      </a:r>
                      <a:endParaRPr lang="en-GB" sz="1800" b="1" kern="1200" dirty="0" smtClean="0">
                        <a:solidFill>
                          <a:schemeClr val="lt1"/>
                        </a:solidFill>
                        <a:effectLst/>
                        <a:latin typeface="+mn-lt"/>
                        <a:ea typeface="+mn-ea"/>
                        <a:cs typeface="+mn-cs"/>
                      </a:endParaRPr>
                    </a:p>
                  </a:txBody>
                  <a:tcPr marL="68580" marR="68580" marT="0" marB="0">
                    <a:solidFill>
                      <a:srgbClr val="466AAB"/>
                    </a:solidFill>
                  </a:tcPr>
                </a:tc>
                <a:tc>
                  <a:txBody>
                    <a:bodyPr/>
                    <a:lstStyle/>
                    <a:p>
                      <a:pPr marL="457200">
                        <a:spcAft>
                          <a:spcPts val="600"/>
                        </a:spcAft>
                      </a:pPr>
                      <a:r>
                        <a:rPr lang="pt-PT" sz="1400" b="0" dirty="0" smtClean="0">
                          <a:solidFill>
                            <a:schemeClr val="accent1">
                              <a:lumMod val="50000"/>
                            </a:schemeClr>
                          </a:solidFill>
                          <a:effectLst/>
                          <a:latin typeface="+mn-lt"/>
                        </a:rPr>
                        <a:t>20.11.2021</a:t>
                      </a:r>
                      <a:endParaRPr lang="pt-PT" sz="1400" b="0" dirty="0">
                        <a:solidFill>
                          <a:schemeClr val="accent1">
                            <a:lumMod val="50000"/>
                          </a:schemeClr>
                        </a:solidFill>
                        <a:effectLst/>
                        <a:latin typeface="+mn-lt"/>
                        <a:ea typeface="Times New Roman"/>
                      </a:endParaRPr>
                    </a:p>
                  </a:txBody>
                  <a:tcPr marL="68580" marR="68580" marT="0" marB="0"/>
                </a:tc>
                <a:extLst>
                  <a:ext uri="{0D108BD9-81ED-4DB2-BD59-A6C34878D82A}">
                    <a16:rowId xmlns:a16="http://schemas.microsoft.com/office/drawing/2014/main" val="10002"/>
                  </a:ext>
                </a:extLst>
              </a:tr>
              <a:tr h="358610">
                <a:tc>
                  <a:txBody>
                    <a:bodyPr/>
                    <a:lstStyle/>
                    <a:p>
                      <a:pPr marL="457200" algn="l" defTabSz="914400" rtl="0" eaLnBrk="1" latinLnBrk="0" hangingPunct="1">
                        <a:spcAft>
                          <a:spcPts val="600"/>
                        </a:spcAft>
                      </a:pPr>
                      <a:r>
                        <a:rPr lang="en-GB" sz="1800" b="1" kern="1200" dirty="0" smtClean="0">
                          <a:solidFill>
                            <a:schemeClr val="lt1"/>
                          </a:solidFill>
                          <a:effectLst/>
                          <a:latin typeface="+mn-lt"/>
                          <a:ea typeface="+mn-ea"/>
                          <a:cs typeface="+mn-cs"/>
                        </a:rPr>
                        <a:t>Deadline for requests for clarification to the jury</a:t>
                      </a:r>
                    </a:p>
                  </a:txBody>
                  <a:tcPr marL="68580" marR="68580" marT="0" marB="0">
                    <a:solidFill>
                      <a:srgbClr val="466AAB"/>
                    </a:solidFill>
                  </a:tcPr>
                </a:tc>
                <a:tc>
                  <a:txBody>
                    <a:bodyPr/>
                    <a:lstStyle/>
                    <a:p>
                      <a:pPr marL="457200">
                        <a:spcAft>
                          <a:spcPts val="600"/>
                        </a:spcAft>
                      </a:pPr>
                      <a:r>
                        <a:rPr lang="pt-PT" sz="1400" b="0" dirty="0" smtClean="0">
                          <a:solidFill>
                            <a:schemeClr val="accent1">
                              <a:lumMod val="50000"/>
                            </a:schemeClr>
                          </a:solidFill>
                          <a:effectLst/>
                          <a:latin typeface="+mn-lt"/>
                          <a:ea typeface="Times New Roman"/>
                        </a:rPr>
                        <a:t>06.01.2022</a:t>
                      </a:r>
                      <a:endParaRPr lang="pt-PT" sz="1400" b="0" dirty="0">
                        <a:solidFill>
                          <a:schemeClr val="accent1">
                            <a:lumMod val="50000"/>
                          </a:schemeClr>
                        </a:solidFill>
                        <a:effectLst/>
                        <a:latin typeface="+mn-lt"/>
                        <a:ea typeface="Times New Roman"/>
                      </a:endParaRPr>
                    </a:p>
                  </a:txBody>
                  <a:tcPr marL="68580" marR="68580" marT="0" marB="0"/>
                </a:tc>
                <a:extLst>
                  <a:ext uri="{0D108BD9-81ED-4DB2-BD59-A6C34878D82A}">
                    <a16:rowId xmlns:a16="http://schemas.microsoft.com/office/drawing/2014/main" val="10003"/>
                  </a:ext>
                </a:extLst>
              </a:tr>
              <a:tr h="358610">
                <a:tc>
                  <a:txBody>
                    <a:bodyPr/>
                    <a:lstStyle/>
                    <a:p>
                      <a:pPr marL="457200">
                        <a:spcAft>
                          <a:spcPts val="600"/>
                        </a:spcAft>
                      </a:pPr>
                      <a:r>
                        <a:rPr lang="en-GB" sz="1800" b="1" kern="1200" dirty="0" smtClean="0">
                          <a:solidFill>
                            <a:schemeClr val="lt1"/>
                          </a:solidFill>
                          <a:effectLst/>
                          <a:latin typeface="+mn-lt"/>
                          <a:ea typeface="+mn-ea"/>
                          <a:cs typeface="+mn-cs"/>
                        </a:rPr>
                        <a:t>Last day for submission of proposals</a:t>
                      </a:r>
                    </a:p>
                  </a:txBody>
                  <a:tcPr marL="68580" marR="68580" marT="0" marB="0">
                    <a:solidFill>
                      <a:srgbClr val="466AAB"/>
                    </a:solidFill>
                  </a:tcPr>
                </a:tc>
                <a:tc>
                  <a:txBody>
                    <a:bodyPr/>
                    <a:lstStyle/>
                    <a:p>
                      <a:pPr marL="457200">
                        <a:spcAft>
                          <a:spcPts val="600"/>
                        </a:spcAft>
                      </a:pPr>
                      <a:r>
                        <a:rPr lang="pt-PT" sz="1400" b="1" dirty="0" smtClean="0">
                          <a:solidFill>
                            <a:schemeClr val="accent1">
                              <a:lumMod val="50000"/>
                            </a:schemeClr>
                          </a:solidFill>
                          <a:effectLst/>
                          <a:latin typeface="+mn-lt"/>
                          <a:ea typeface="Times New Roman"/>
                        </a:rPr>
                        <a:t>04.02.2022</a:t>
                      </a:r>
                      <a:endParaRPr lang="pt-PT" sz="1400" b="1" dirty="0">
                        <a:solidFill>
                          <a:schemeClr val="accent1">
                            <a:lumMod val="50000"/>
                          </a:schemeClr>
                        </a:solidFill>
                        <a:effectLst/>
                        <a:latin typeface="+mn-lt"/>
                        <a:ea typeface="Times New Roman"/>
                      </a:endParaRPr>
                    </a:p>
                  </a:txBody>
                  <a:tcPr marL="68580" marR="68580" marT="0" marB="0"/>
                </a:tc>
                <a:extLst>
                  <a:ext uri="{0D108BD9-81ED-4DB2-BD59-A6C34878D82A}">
                    <a16:rowId xmlns:a16="http://schemas.microsoft.com/office/drawing/2014/main" val="10004"/>
                  </a:ext>
                </a:extLst>
              </a:tr>
              <a:tr h="358610">
                <a:tc>
                  <a:txBody>
                    <a:bodyPr/>
                    <a:lstStyle/>
                    <a:p>
                      <a:pPr marL="457200">
                        <a:spcAft>
                          <a:spcPts val="600"/>
                        </a:spcAft>
                      </a:pPr>
                      <a:r>
                        <a:rPr lang="en-US" sz="1800" b="1" kern="1200" dirty="0" smtClean="0">
                          <a:solidFill>
                            <a:schemeClr val="lt1"/>
                          </a:solidFill>
                          <a:effectLst/>
                          <a:latin typeface="+mn-lt"/>
                          <a:ea typeface="+mn-ea"/>
                          <a:cs typeface="+mn-cs"/>
                        </a:rPr>
                        <a:t>Notification of the preliminary evaluation report </a:t>
                      </a:r>
                      <a:endParaRPr lang="en-GB" sz="1800" b="1" kern="1200" dirty="0" smtClean="0">
                        <a:solidFill>
                          <a:schemeClr val="lt1"/>
                        </a:solidFill>
                        <a:effectLst/>
                        <a:latin typeface="+mn-lt"/>
                        <a:ea typeface="+mn-ea"/>
                        <a:cs typeface="+mn-cs"/>
                      </a:endParaRPr>
                    </a:p>
                  </a:txBody>
                  <a:tcPr marL="68580" marR="68580" marT="0" marB="0">
                    <a:solidFill>
                      <a:srgbClr val="466AAB"/>
                    </a:solidFill>
                  </a:tcPr>
                </a:tc>
                <a:tc>
                  <a:txBody>
                    <a:bodyPr/>
                    <a:lstStyle/>
                    <a:p>
                      <a:pPr marL="457200">
                        <a:spcAft>
                          <a:spcPts val="600"/>
                        </a:spcAft>
                      </a:pPr>
                      <a:r>
                        <a:rPr lang="pt-PT" sz="1400" b="0" dirty="0" smtClean="0">
                          <a:solidFill>
                            <a:schemeClr val="accent1">
                              <a:lumMod val="50000"/>
                            </a:schemeClr>
                          </a:solidFill>
                          <a:effectLst/>
                          <a:latin typeface="+mn-lt"/>
                          <a:ea typeface="Times New Roman"/>
                        </a:rPr>
                        <a:t>24.02.2022</a:t>
                      </a:r>
                      <a:endParaRPr lang="pt-PT" sz="1400" b="0" dirty="0">
                        <a:solidFill>
                          <a:schemeClr val="accent1">
                            <a:lumMod val="50000"/>
                          </a:schemeClr>
                        </a:solidFill>
                        <a:effectLst/>
                        <a:latin typeface="+mn-lt"/>
                        <a:ea typeface="Times New Roman"/>
                      </a:endParaRPr>
                    </a:p>
                  </a:txBody>
                  <a:tcPr marL="68580" marR="68580" marT="0" marB="0"/>
                </a:tc>
                <a:extLst>
                  <a:ext uri="{0D108BD9-81ED-4DB2-BD59-A6C34878D82A}">
                    <a16:rowId xmlns:a16="http://schemas.microsoft.com/office/drawing/2014/main" val="10005"/>
                  </a:ext>
                </a:extLst>
              </a:tr>
              <a:tr h="358610">
                <a:tc>
                  <a:txBody>
                    <a:bodyPr/>
                    <a:lstStyle/>
                    <a:p>
                      <a:pPr marL="457200" algn="l" defTabSz="914400" rtl="0" eaLnBrk="1" latinLnBrk="0" hangingPunct="1">
                        <a:spcAft>
                          <a:spcPts val="600"/>
                        </a:spcAft>
                      </a:pPr>
                      <a:r>
                        <a:rPr lang="en-GB" sz="1800" b="1" kern="1200" dirty="0" smtClean="0">
                          <a:solidFill>
                            <a:schemeClr val="lt1"/>
                          </a:solidFill>
                          <a:effectLst/>
                          <a:latin typeface="+mn-lt"/>
                          <a:ea typeface="+mn-ea"/>
                          <a:cs typeface="+mn-cs"/>
                        </a:rPr>
                        <a:t>Notification of grant award</a:t>
                      </a:r>
                    </a:p>
                  </a:txBody>
                  <a:tcPr marL="68580" marR="68580" marT="0" marB="0">
                    <a:solidFill>
                      <a:srgbClr val="466AAB"/>
                    </a:solidFill>
                  </a:tcPr>
                </a:tc>
                <a:tc>
                  <a:txBody>
                    <a:bodyPr/>
                    <a:lstStyle/>
                    <a:p>
                      <a:pPr marL="457200">
                        <a:spcAft>
                          <a:spcPts val="600"/>
                        </a:spcAft>
                      </a:pPr>
                      <a:r>
                        <a:rPr lang="pt-PT" sz="1400" b="0" dirty="0" err="1" smtClean="0">
                          <a:solidFill>
                            <a:schemeClr val="accent1">
                              <a:lumMod val="50000"/>
                            </a:schemeClr>
                          </a:solidFill>
                          <a:effectLst/>
                          <a:latin typeface="+mn-lt"/>
                          <a:ea typeface="Times New Roman"/>
                        </a:rPr>
                        <a:t>After</a:t>
                      </a:r>
                      <a:r>
                        <a:rPr lang="pt-PT" sz="1400" b="0" dirty="0" smtClean="0">
                          <a:solidFill>
                            <a:schemeClr val="accent1">
                              <a:lumMod val="50000"/>
                            </a:schemeClr>
                          </a:solidFill>
                          <a:effectLst/>
                          <a:latin typeface="+mn-lt"/>
                          <a:ea typeface="Times New Roman"/>
                        </a:rPr>
                        <a:t> 24.02.2022</a:t>
                      </a:r>
                      <a:endParaRPr lang="pt-PT" sz="1400" b="0" dirty="0">
                        <a:solidFill>
                          <a:schemeClr val="accent1">
                            <a:lumMod val="50000"/>
                          </a:schemeClr>
                        </a:solidFill>
                        <a:effectLst/>
                        <a:latin typeface="+mn-lt"/>
                        <a:ea typeface="Times New Roman"/>
                      </a:endParaRPr>
                    </a:p>
                  </a:txBody>
                  <a:tcPr marL="68580" marR="68580" marT="0" marB="0"/>
                </a:tc>
                <a:extLst>
                  <a:ext uri="{0D108BD9-81ED-4DB2-BD59-A6C34878D82A}">
                    <a16:rowId xmlns:a16="http://schemas.microsoft.com/office/drawing/2014/main" val="10006"/>
                  </a:ext>
                </a:extLst>
              </a:tr>
              <a:tr h="406902">
                <a:tc>
                  <a:txBody>
                    <a:bodyPr/>
                    <a:lstStyle/>
                    <a:p>
                      <a:pPr marL="457200">
                        <a:spcAft>
                          <a:spcPts val="600"/>
                        </a:spcAft>
                      </a:pPr>
                      <a:r>
                        <a:rPr lang="en-GB" sz="1800" b="1" kern="1200" dirty="0" smtClean="0">
                          <a:solidFill>
                            <a:schemeClr val="lt1"/>
                          </a:solidFill>
                          <a:effectLst/>
                          <a:latin typeface="+mn-lt"/>
                          <a:ea typeface="+mn-ea"/>
                          <a:cs typeface="+mn-cs"/>
                        </a:rPr>
                        <a:t>Signing of grant contracts</a:t>
                      </a:r>
                    </a:p>
                  </a:txBody>
                  <a:tcPr marL="68580" marR="68580" marT="0" marB="0">
                    <a:solidFill>
                      <a:srgbClr val="466AAB"/>
                    </a:solidFill>
                  </a:tcPr>
                </a:tc>
                <a:tc>
                  <a:txBody>
                    <a:bodyPr/>
                    <a:lstStyle/>
                    <a:p>
                      <a:pPr marL="457200">
                        <a:spcAft>
                          <a:spcPts val="600"/>
                        </a:spcAft>
                      </a:pPr>
                      <a:r>
                        <a:rPr lang="pt-PT" sz="1400" b="0" dirty="0" err="1" smtClean="0">
                          <a:solidFill>
                            <a:schemeClr val="accent1">
                              <a:lumMod val="50000"/>
                            </a:schemeClr>
                          </a:solidFill>
                          <a:effectLst/>
                          <a:latin typeface="+mn-lt"/>
                          <a:ea typeface="Times New Roman"/>
                        </a:rPr>
                        <a:t>After</a:t>
                      </a:r>
                      <a:r>
                        <a:rPr lang="pt-PT" sz="1400" b="0" dirty="0" smtClean="0">
                          <a:solidFill>
                            <a:schemeClr val="accent1">
                              <a:lumMod val="50000"/>
                            </a:schemeClr>
                          </a:solidFill>
                          <a:effectLst/>
                          <a:latin typeface="+mn-lt"/>
                          <a:ea typeface="Times New Roman"/>
                        </a:rPr>
                        <a:t> 24.02.2022</a:t>
                      </a:r>
                      <a:endParaRPr lang="pt-PT" sz="1400" b="0" dirty="0">
                        <a:solidFill>
                          <a:schemeClr val="accent1">
                            <a:lumMod val="50000"/>
                          </a:schemeClr>
                        </a:solidFill>
                        <a:effectLst/>
                        <a:latin typeface="+mn-lt"/>
                        <a:ea typeface="Times New Roman"/>
                      </a:endParaRPr>
                    </a:p>
                  </a:txBody>
                  <a:tcPr marL="68580" marR="68580" marT="0" marB="0"/>
                </a:tc>
                <a:extLst>
                  <a:ext uri="{0D108BD9-81ED-4DB2-BD59-A6C34878D82A}">
                    <a16:rowId xmlns:a16="http://schemas.microsoft.com/office/drawing/2014/main" val="10007"/>
                  </a:ext>
                </a:extLst>
              </a:tr>
            </a:tbl>
          </a:graphicData>
        </a:graphic>
      </p:graphicFrame>
      <p:pic>
        <p:nvPicPr>
          <p:cNvPr id="16" name="Picture 8">
            <a:extLst>
              <a:ext uri="{FF2B5EF4-FFF2-40B4-BE49-F238E27FC236}">
                <a16:creationId xmlns:a16="http://schemas.microsoft.com/office/drawing/2014/main" id="{08C4BC7E-B09D-2C46-93F9-ADD17C400A6C}"/>
              </a:ext>
            </a:extLst>
          </p:cNvPr>
          <p:cNvPicPr>
            <a:picLocks noChangeAspect="1"/>
          </p:cNvPicPr>
          <p:nvPr/>
        </p:nvPicPr>
        <p:blipFill>
          <a:blip r:embed="rId2">
            <a:biLevel thresh="75000"/>
          </a:blip>
          <a:stretch>
            <a:fillRect/>
          </a:stretch>
        </p:blipFill>
        <p:spPr>
          <a:xfrm>
            <a:off x="0" y="5592163"/>
            <a:ext cx="12192000" cy="1321470"/>
          </a:xfrm>
          <a:prstGeom prst="rect">
            <a:avLst/>
          </a:prstGeom>
        </p:spPr>
      </p:pic>
      <p:grpSp>
        <p:nvGrpSpPr>
          <p:cNvPr id="50" name="Grupo 49"/>
          <p:cNvGrpSpPr/>
          <p:nvPr/>
        </p:nvGrpSpPr>
        <p:grpSpPr>
          <a:xfrm>
            <a:off x="0" y="-8926"/>
            <a:ext cx="12192000" cy="542966"/>
            <a:chOff x="0" y="-8926"/>
            <a:chExt cx="12192000" cy="542966"/>
          </a:xfrm>
        </p:grpSpPr>
        <p:pic>
          <p:nvPicPr>
            <p:cNvPr id="51"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8926"/>
              <a:ext cx="12192000" cy="542966"/>
            </a:xfrm>
            <a:prstGeom prst="rect">
              <a:avLst/>
            </a:prstGeom>
          </p:spPr>
        </p:pic>
        <p:sp>
          <p:nvSpPr>
            <p:cNvPr id="52"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grpSp>
        <p:nvGrpSpPr>
          <p:cNvPr id="33" name="Grupo 32"/>
          <p:cNvGrpSpPr/>
          <p:nvPr/>
        </p:nvGrpSpPr>
        <p:grpSpPr>
          <a:xfrm>
            <a:off x="452325" y="5974711"/>
            <a:ext cx="11299524" cy="647700"/>
            <a:chOff x="452325" y="5983338"/>
            <a:chExt cx="11299524" cy="647700"/>
          </a:xfrm>
        </p:grpSpPr>
        <p:grpSp>
          <p:nvGrpSpPr>
            <p:cNvPr id="34" name="Grupo 33"/>
            <p:cNvGrpSpPr/>
            <p:nvPr/>
          </p:nvGrpSpPr>
          <p:grpSpPr>
            <a:xfrm>
              <a:off x="452325" y="5983338"/>
              <a:ext cx="11299524" cy="647700"/>
              <a:chOff x="590375" y="5951896"/>
              <a:chExt cx="11299524" cy="647700"/>
            </a:xfrm>
          </p:grpSpPr>
          <p:grpSp>
            <p:nvGrpSpPr>
              <p:cNvPr id="36" name="Grupo 35"/>
              <p:cNvGrpSpPr/>
              <p:nvPr/>
            </p:nvGrpSpPr>
            <p:grpSpPr>
              <a:xfrm>
                <a:off x="7309508" y="6008490"/>
                <a:ext cx="2088735" cy="464105"/>
                <a:chOff x="0" y="0"/>
                <a:chExt cx="2114550" cy="520700"/>
              </a:xfrm>
            </p:grpSpPr>
            <p:pic>
              <p:nvPicPr>
                <p:cNvPr id="45" name="Picture 31">
                  <a:extLst>
                    <a:ext uri="{FF2B5EF4-FFF2-40B4-BE49-F238E27FC236}">
                      <a16:creationId xmlns:a16="http://schemas.microsoft.com/office/drawing/2014/main" id="{91AE9704-5554-46D5-9B8D-428107E0CF04}"/>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6" name="Retângulo 45"/>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37" name="Grupo 36"/>
              <p:cNvGrpSpPr/>
              <p:nvPr/>
            </p:nvGrpSpPr>
            <p:grpSpPr>
              <a:xfrm>
                <a:off x="9527699" y="6027356"/>
                <a:ext cx="2362200" cy="450850"/>
                <a:chOff x="0" y="0"/>
                <a:chExt cx="2362200" cy="450850"/>
              </a:xfrm>
            </p:grpSpPr>
            <p:pic>
              <p:nvPicPr>
                <p:cNvPr id="43"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4" name="Retângulo 43"/>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38" name="Grupo 37"/>
              <p:cNvGrpSpPr/>
              <p:nvPr/>
            </p:nvGrpSpPr>
            <p:grpSpPr>
              <a:xfrm>
                <a:off x="590375" y="5951896"/>
                <a:ext cx="4047206" cy="647700"/>
                <a:chOff x="0" y="0"/>
                <a:chExt cx="4914900" cy="784860"/>
              </a:xfrm>
            </p:grpSpPr>
            <p:pic>
              <p:nvPicPr>
                <p:cNvPr id="39" name="Picture 2">
                  <a:extLst>
                    <a:ext uri="{FF2B5EF4-FFF2-40B4-BE49-F238E27FC236}">
                      <a16:creationId xmlns:a16="http://schemas.microsoft.com/office/drawing/2014/main" id="{50A3A6F9-DF6A-4D44-AF59-71B692C0FD4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0" name="image3.png"/>
                <p:cNvPicPr/>
                <p:nvPr/>
              </p:nvPicPr>
              <p:blipFill>
                <a:blip r:embed="rId6">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1"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2"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5"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460120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08C4BC7E-B09D-2C46-93F9-ADD17C400A6C}"/>
              </a:ext>
            </a:extLst>
          </p:cNvPr>
          <p:cNvPicPr>
            <a:picLocks noChangeAspect="1"/>
          </p:cNvPicPr>
          <p:nvPr/>
        </p:nvPicPr>
        <p:blipFill>
          <a:blip r:embed="rId2">
            <a:biLevel thresh="75000"/>
          </a:blip>
          <a:stretch>
            <a:fillRect/>
          </a:stretch>
        </p:blipFill>
        <p:spPr>
          <a:xfrm>
            <a:off x="0" y="5536530"/>
            <a:ext cx="12192000" cy="1321470"/>
          </a:xfrm>
          <a:prstGeom prst="rect">
            <a:avLst/>
          </a:prstGeom>
        </p:spPr>
      </p:pic>
      <p:sp>
        <p:nvSpPr>
          <p:cNvPr id="29" name="TextBox 14">
            <a:extLst>
              <a:ext uri="{FF2B5EF4-FFF2-40B4-BE49-F238E27FC236}">
                <a16:creationId xmlns:a16="http://schemas.microsoft.com/office/drawing/2014/main" id="{CDF2A092-0EED-3D47-8477-CE87907580A6}"/>
              </a:ext>
            </a:extLst>
          </p:cNvPr>
          <p:cNvSpPr txBox="1"/>
          <p:nvPr/>
        </p:nvSpPr>
        <p:spPr>
          <a:xfrm>
            <a:off x="0" y="1"/>
            <a:ext cx="12192000" cy="5615714"/>
          </a:xfrm>
          <a:prstGeom prst="rect">
            <a:avLst/>
          </a:prstGeom>
          <a:solidFill>
            <a:srgbClr val="A3DEF8"/>
          </a:solidFill>
        </p:spPr>
        <p:txBody>
          <a:bodyPr wrap="square" lIns="180000" rIns="180000" rtlCol="0" anchor="t">
            <a:noAutofit/>
          </a:bodyPr>
          <a:lstStyle/>
          <a:p>
            <a:endParaRPr lang="pt-PT" sz="1000" b="1" dirty="0">
              <a:solidFill>
                <a:srgbClr val="FFFF00"/>
              </a:solidFill>
            </a:endParaRPr>
          </a:p>
        </p:txBody>
      </p:sp>
      <p:grpSp>
        <p:nvGrpSpPr>
          <p:cNvPr id="43" name="Grupo 42"/>
          <p:cNvGrpSpPr/>
          <p:nvPr/>
        </p:nvGrpSpPr>
        <p:grpSpPr>
          <a:xfrm>
            <a:off x="0" y="-8926"/>
            <a:ext cx="12192000" cy="542966"/>
            <a:chOff x="0" y="-8926"/>
            <a:chExt cx="12192000" cy="542966"/>
          </a:xfrm>
        </p:grpSpPr>
        <p:pic>
          <p:nvPicPr>
            <p:cNvPr id="44"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8926"/>
              <a:ext cx="12192000" cy="542966"/>
            </a:xfrm>
            <a:prstGeom prst="rect">
              <a:avLst/>
            </a:prstGeom>
          </p:spPr>
        </p:pic>
        <p:sp>
          <p:nvSpPr>
            <p:cNvPr id="45"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46" name="TextBox 14">
            <a:extLst>
              <a:ext uri="{FF2B5EF4-FFF2-40B4-BE49-F238E27FC236}">
                <a16:creationId xmlns:a16="http://schemas.microsoft.com/office/drawing/2014/main" id="{CDF2A092-0EED-3D47-8477-CE87907580A6}"/>
              </a:ext>
            </a:extLst>
          </p:cNvPr>
          <p:cNvSpPr txBox="1"/>
          <p:nvPr/>
        </p:nvSpPr>
        <p:spPr>
          <a:xfrm>
            <a:off x="0" y="2325758"/>
            <a:ext cx="5831308" cy="914400"/>
          </a:xfrm>
          <a:prstGeom prst="rect">
            <a:avLst/>
          </a:prstGeom>
          <a:solidFill>
            <a:srgbClr val="466AAB"/>
          </a:solidFill>
        </p:spPr>
        <p:txBody>
          <a:bodyPr wrap="square" lIns="180000" rIns="180000" rtlCol="0" anchor="t">
            <a:noAutofit/>
          </a:bodyPr>
          <a:lstStyle/>
          <a:p>
            <a:pPr lvl="0" algn="ctr"/>
            <a:endParaRPr lang="pt-PT" sz="1400" b="1" dirty="0">
              <a:solidFill>
                <a:schemeClr val="bg1"/>
              </a:solidFill>
            </a:endParaRPr>
          </a:p>
          <a:p>
            <a:pPr lvl="0" algn="ctr"/>
            <a:endParaRPr lang="pt-PT" sz="1600" b="1" dirty="0" smtClean="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p:txBody>
      </p:sp>
      <p:sp>
        <p:nvSpPr>
          <p:cNvPr id="47" name="Title 1">
            <a:extLst>
              <a:ext uri="{FF2B5EF4-FFF2-40B4-BE49-F238E27FC236}">
                <a16:creationId xmlns:a16="http://schemas.microsoft.com/office/drawing/2014/main" id="{8F61F668-2189-DA4A-8151-BCA21A2E52C6}"/>
              </a:ext>
            </a:extLst>
          </p:cNvPr>
          <p:cNvSpPr txBox="1">
            <a:spLocks/>
          </p:cNvSpPr>
          <p:nvPr/>
        </p:nvSpPr>
        <p:spPr>
          <a:xfrm>
            <a:off x="353723" y="2503889"/>
            <a:ext cx="5311581" cy="415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ea typeface="+mn-ea"/>
                <a:cs typeface="+mn-cs"/>
              </a:rPr>
              <a:t>3. ADDITIONAL INFORMATION</a:t>
            </a:r>
          </a:p>
        </p:txBody>
      </p:sp>
      <p:grpSp>
        <p:nvGrpSpPr>
          <p:cNvPr id="31" name="Grupo 30"/>
          <p:cNvGrpSpPr/>
          <p:nvPr/>
        </p:nvGrpSpPr>
        <p:grpSpPr>
          <a:xfrm>
            <a:off x="452325" y="5974711"/>
            <a:ext cx="11299524" cy="647700"/>
            <a:chOff x="452325" y="5983338"/>
            <a:chExt cx="11299524" cy="647700"/>
          </a:xfrm>
        </p:grpSpPr>
        <p:grpSp>
          <p:nvGrpSpPr>
            <p:cNvPr id="32" name="Grupo 31"/>
            <p:cNvGrpSpPr/>
            <p:nvPr/>
          </p:nvGrpSpPr>
          <p:grpSpPr>
            <a:xfrm>
              <a:off x="452325" y="5983338"/>
              <a:ext cx="11299524" cy="647700"/>
              <a:chOff x="590375" y="5951896"/>
              <a:chExt cx="11299524" cy="647700"/>
            </a:xfrm>
          </p:grpSpPr>
          <p:grpSp>
            <p:nvGrpSpPr>
              <p:cNvPr id="34" name="Grupo 33"/>
              <p:cNvGrpSpPr/>
              <p:nvPr/>
            </p:nvGrpSpPr>
            <p:grpSpPr>
              <a:xfrm>
                <a:off x="7309508" y="6008490"/>
                <a:ext cx="2088735" cy="464105"/>
                <a:chOff x="0" y="0"/>
                <a:chExt cx="2114550" cy="520700"/>
              </a:xfrm>
            </p:grpSpPr>
            <p:pic>
              <p:nvPicPr>
                <p:cNvPr id="52" name="Picture 31">
                  <a:extLst>
                    <a:ext uri="{FF2B5EF4-FFF2-40B4-BE49-F238E27FC236}">
                      <a16:creationId xmlns:a16="http://schemas.microsoft.com/office/drawing/2014/main" id="{91AE9704-5554-46D5-9B8D-428107E0CF04}"/>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53" name="Retângulo 52"/>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35" name="Grupo 34"/>
              <p:cNvGrpSpPr/>
              <p:nvPr/>
            </p:nvGrpSpPr>
            <p:grpSpPr>
              <a:xfrm>
                <a:off x="9527699" y="6027356"/>
                <a:ext cx="2362200" cy="450850"/>
                <a:chOff x="0" y="0"/>
                <a:chExt cx="2362200" cy="450850"/>
              </a:xfrm>
            </p:grpSpPr>
            <p:pic>
              <p:nvPicPr>
                <p:cNvPr id="41"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2" name="Retângulo 41"/>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36" name="Grupo 35"/>
              <p:cNvGrpSpPr/>
              <p:nvPr/>
            </p:nvGrpSpPr>
            <p:grpSpPr>
              <a:xfrm>
                <a:off x="590375" y="5951896"/>
                <a:ext cx="4047206" cy="647700"/>
                <a:chOff x="0" y="0"/>
                <a:chExt cx="4914900" cy="784860"/>
              </a:xfrm>
            </p:grpSpPr>
            <p:pic>
              <p:nvPicPr>
                <p:cNvPr id="37" name="Picture 2">
                  <a:extLst>
                    <a:ext uri="{FF2B5EF4-FFF2-40B4-BE49-F238E27FC236}">
                      <a16:creationId xmlns:a16="http://schemas.microsoft.com/office/drawing/2014/main" id="{50A3A6F9-DF6A-4D44-AF59-71B692C0FD4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38" name="image3.png"/>
                <p:cNvPicPr/>
                <p:nvPr/>
              </p:nvPicPr>
              <p:blipFill>
                <a:blip r:embed="rId6">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39"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0"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3"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2167818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sp>
        <p:nvSpPr>
          <p:cNvPr id="11" name="TextBox 13">
            <a:extLst>
              <a:ext uri="{FF2B5EF4-FFF2-40B4-BE49-F238E27FC236}">
                <a16:creationId xmlns:a16="http://schemas.microsoft.com/office/drawing/2014/main" id="{59FF9F10-C740-E143-9B4A-C2303EFC2700}"/>
              </a:ext>
            </a:extLst>
          </p:cNvPr>
          <p:cNvSpPr txBox="1"/>
          <p:nvPr/>
        </p:nvSpPr>
        <p:spPr>
          <a:xfrm>
            <a:off x="845390" y="1450110"/>
            <a:ext cx="10256806" cy="3693390"/>
          </a:xfrm>
          <a:prstGeom prst="rect">
            <a:avLst/>
          </a:prstGeom>
          <a:noFill/>
        </p:spPr>
        <p:txBody>
          <a:bodyPr wrap="square" rtlCol="0">
            <a:noAutofit/>
          </a:bodyPr>
          <a:lstStyle/>
          <a:p>
            <a:r>
              <a:rPr lang="pt-PT" sz="1600" b="1" dirty="0" smtClean="0"/>
              <a:t>DOCUMENTS AND TEMPLATES</a:t>
            </a:r>
          </a:p>
          <a:p>
            <a:pPr algn="just"/>
            <a:endParaRPr lang="pt-PT" sz="1600" u="sng" dirty="0" smtClean="0">
              <a:hlinkClick r:id="rId2"/>
            </a:endParaRPr>
          </a:p>
          <a:p>
            <a:r>
              <a:rPr lang="pt-PT" b="1" u="sng" dirty="0">
                <a:solidFill>
                  <a:srgbClr val="0070C0"/>
                </a:solidFill>
                <a:hlinkClick r:id="rId3"/>
              </a:rPr>
              <a:t>https://www.instituto-camoes.pt/en/activity-camoes/what-we-do/co-operation/activity/funding/go-blue</a:t>
            </a:r>
            <a:endParaRPr lang="pt-PT" b="1" u="sng" dirty="0">
              <a:solidFill>
                <a:srgbClr val="0070C0"/>
              </a:solidFill>
            </a:endParaRPr>
          </a:p>
          <a:p>
            <a:r>
              <a:rPr lang="en-GB" dirty="0" smtClean="0">
                <a:solidFill>
                  <a:srgbClr val="0070C0"/>
                </a:solidFill>
              </a:rPr>
              <a:t> </a:t>
            </a:r>
            <a:r>
              <a:rPr lang="en-GB" dirty="0">
                <a:solidFill>
                  <a:srgbClr val="0070C0"/>
                </a:solidFill>
              </a:rPr>
              <a:t>or</a:t>
            </a:r>
          </a:p>
          <a:p>
            <a:r>
              <a:rPr lang="en-GB" b="1" u="sng" dirty="0" smtClean="0">
                <a:solidFill>
                  <a:srgbClr val="0070C0"/>
                </a:solidFill>
                <a:hlinkClick r:id="rId4"/>
              </a:rPr>
              <a:t>www.goblue.co.ke</a:t>
            </a:r>
            <a:endParaRPr lang="pt-PT" b="1" u="sng" dirty="0">
              <a:solidFill>
                <a:srgbClr val="0070C0"/>
              </a:solidFill>
            </a:endParaRPr>
          </a:p>
          <a:p>
            <a:pPr algn="just"/>
            <a:endParaRPr lang="pt-PT" sz="1600" dirty="0"/>
          </a:p>
          <a:p>
            <a:pPr algn="just"/>
            <a:endParaRPr lang="pt-PT" sz="1600" b="1" dirty="0" smtClean="0">
              <a:solidFill>
                <a:srgbClr val="202A44"/>
              </a:solidFill>
            </a:endParaRPr>
          </a:p>
          <a:p>
            <a:pPr algn="just"/>
            <a:r>
              <a:rPr lang="pt-PT" sz="1600" b="1" dirty="0" smtClean="0">
                <a:solidFill>
                  <a:srgbClr val="202A44"/>
                </a:solidFill>
              </a:rPr>
              <a:t>CLARIFICATION REQUESTS</a:t>
            </a:r>
          </a:p>
          <a:p>
            <a:pPr algn="just"/>
            <a:endParaRPr lang="pt-PT" sz="1600" u="sng" dirty="0" smtClean="0">
              <a:hlinkClick r:id="rId5"/>
            </a:endParaRPr>
          </a:p>
          <a:p>
            <a:pPr algn="just"/>
            <a:r>
              <a:rPr lang="pt-PT" u="sng" dirty="0" smtClean="0">
                <a:hlinkClick r:id="rId5"/>
              </a:rPr>
              <a:t>Paula.Oliveira@camoes.mne.pt</a:t>
            </a:r>
            <a:endParaRPr lang="pt-PT" dirty="0"/>
          </a:p>
          <a:p>
            <a:pPr algn="just"/>
            <a:endParaRPr lang="pt-PT" sz="1600" dirty="0" smtClean="0"/>
          </a:p>
          <a:p>
            <a:pPr algn="just"/>
            <a:endParaRPr lang="pt-PT" sz="1600" b="1" dirty="0">
              <a:solidFill>
                <a:srgbClr val="202A44"/>
              </a:solidFill>
            </a:endParaRPr>
          </a:p>
          <a:p>
            <a:pPr algn="just"/>
            <a:r>
              <a:rPr lang="pt-PT" sz="1600" b="1" dirty="0">
                <a:solidFill>
                  <a:srgbClr val="202A44"/>
                </a:solidFill>
              </a:rPr>
              <a:t>PROPOSAL SUBMISSION</a:t>
            </a:r>
          </a:p>
          <a:p>
            <a:pPr algn="just"/>
            <a:r>
              <a:rPr lang="pt-PT" dirty="0" smtClean="0">
                <a:hlinkClick r:id="rId6"/>
              </a:rPr>
              <a:t>goblue@camões.mne.pt</a:t>
            </a:r>
            <a:endParaRPr lang="pt-PT" dirty="0" smtClean="0"/>
          </a:p>
          <a:p>
            <a:pPr algn="just"/>
            <a:endParaRPr lang="pt-PT" sz="1600" dirty="0"/>
          </a:p>
        </p:txBody>
      </p:sp>
      <p:pic>
        <p:nvPicPr>
          <p:cNvPr id="15" name="Picture 8">
            <a:extLst>
              <a:ext uri="{FF2B5EF4-FFF2-40B4-BE49-F238E27FC236}">
                <a16:creationId xmlns:a16="http://schemas.microsoft.com/office/drawing/2014/main" id="{08C4BC7E-B09D-2C46-93F9-ADD17C400A6C}"/>
              </a:ext>
            </a:extLst>
          </p:cNvPr>
          <p:cNvPicPr>
            <a:picLocks noChangeAspect="1"/>
          </p:cNvPicPr>
          <p:nvPr/>
        </p:nvPicPr>
        <p:blipFill>
          <a:blip r:embed="rId7">
            <a:biLevel thresh="75000"/>
          </a:blip>
          <a:stretch>
            <a:fillRect/>
          </a:stretch>
        </p:blipFill>
        <p:spPr>
          <a:xfrm>
            <a:off x="0" y="5536530"/>
            <a:ext cx="12192000" cy="1321470"/>
          </a:xfrm>
          <a:prstGeom prst="rect">
            <a:avLst/>
          </a:prstGeom>
        </p:spPr>
      </p:pic>
      <p:grpSp>
        <p:nvGrpSpPr>
          <p:cNvPr id="48" name="Grupo 47"/>
          <p:cNvGrpSpPr/>
          <p:nvPr/>
        </p:nvGrpSpPr>
        <p:grpSpPr>
          <a:xfrm>
            <a:off x="0" y="-8926"/>
            <a:ext cx="12192000" cy="542966"/>
            <a:chOff x="0" y="-8926"/>
            <a:chExt cx="12192000" cy="542966"/>
          </a:xfrm>
        </p:grpSpPr>
        <p:pic>
          <p:nvPicPr>
            <p:cNvPr id="49" name="Picture 9">
              <a:extLst>
                <a:ext uri="{FF2B5EF4-FFF2-40B4-BE49-F238E27FC236}">
                  <a16:creationId xmlns:a16="http://schemas.microsoft.com/office/drawing/2014/main" id="{C7024C67-4131-A147-B4B2-B6E26A1EF6B0}"/>
                </a:ext>
              </a:extLst>
            </p:cNvPr>
            <p:cNvPicPr>
              <a:picLocks noChangeAspect="1"/>
            </p:cNvPicPr>
            <p:nvPr/>
          </p:nvPicPr>
          <p:blipFill>
            <a:blip r:embed="rId7">
              <a:biLevel thresh="75000"/>
            </a:blip>
            <a:stretch>
              <a:fillRect/>
            </a:stretch>
          </p:blipFill>
          <p:spPr>
            <a:xfrm>
              <a:off x="0" y="-8926"/>
              <a:ext cx="12192000" cy="542966"/>
            </a:xfrm>
            <a:prstGeom prst="rect">
              <a:avLst/>
            </a:prstGeom>
          </p:spPr>
        </p:pic>
        <p:sp>
          <p:nvSpPr>
            <p:cNvPr id="50"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grpSp>
        <p:nvGrpSpPr>
          <p:cNvPr id="32" name="Grupo 31"/>
          <p:cNvGrpSpPr/>
          <p:nvPr/>
        </p:nvGrpSpPr>
        <p:grpSpPr>
          <a:xfrm>
            <a:off x="452325" y="5974711"/>
            <a:ext cx="11299524" cy="647700"/>
            <a:chOff x="452325" y="5983338"/>
            <a:chExt cx="11299524" cy="647700"/>
          </a:xfrm>
        </p:grpSpPr>
        <p:grpSp>
          <p:nvGrpSpPr>
            <p:cNvPr id="33" name="Grupo 32"/>
            <p:cNvGrpSpPr/>
            <p:nvPr/>
          </p:nvGrpSpPr>
          <p:grpSpPr>
            <a:xfrm>
              <a:off x="452325" y="5983338"/>
              <a:ext cx="11299524" cy="647700"/>
              <a:chOff x="590375" y="5951896"/>
              <a:chExt cx="11299524" cy="647700"/>
            </a:xfrm>
          </p:grpSpPr>
          <p:grpSp>
            <p:nvGrpSpPr>
              <p:cNvPr id="35" name="Grupo 34"/>
              <p:cNvGrpSpPr/>
              <p:nvPr/>
            </p:nvGrpSpPr>
            <p:grpSpPr>
              <a:xfrm>
                <a:off x="7309508" y="6008490"/>
                <a:ext cx="2088735" cy="464105"/>
                <a:chOff x="0" y="0"/>
                <a:chExt cx="2114550" cy="520700"/>
              </a:xfrm>
            </p:grpSpPr>
            <p:pic>
              <p:nvPicPr>
                <p:cNvPr id="44" name="Picture 31">
                  <a:extLst>
                    <a:ext uri="{FF2B5EF4-FFF2-40B4-BE49-F238E27FC236}">
                      <a16:creationId xmlns:a16="http://schemas.microsoft.com/office/drawing/2014/main" id="{91AE9704-5554-46D5-9B8D-428107E0CF04}"/>
                    </a:ext>
                  </a:extLst>
                </p:cNvPr>
                <p:cNvPicPr/>
                <p:nvPr/>
              </p:nvPicPr>
              <p:blipFill>
                <a:blip r:embed="rId8">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5" name="Retângulo 44"/>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36" name="Grupo 35"/>
              <p:cNvGrpSpPr/>
              <p:nvPr/>
            </p:nvGrpSpPr>
            <p:grpSpPr>
              <a:xfrm>
                <a:off x="9527699" y="6027356"/>
                <a:ext cx="2362200" cy="450850"/>
                <a:chOff x="0" y="0"/>
                <a:chExt cx="2362200" cy="450850"/>
              </a:xfrm>
            </p:grpSpPr>
            <p:pic>
              <p:nvPicPr>
                <p:cNvPr id="42" name="Picture 12">
                  <a:extLst>
                    <a:ext uri="{FF2B5EF4-FFF2-40B4-BE49-F238E27FC236}">
                      <a16:creationId xmlns:a16="http://schemas.microsoft.com/office/drawing/2014/main" id="{E8FE5326-6178-904A-9854-0DCFAFE73F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3" name="Retângulo 42"/>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37" name="Grupo 36"/>
              <p:cNvGrpSpPr/>
              <p:nvPr/>
            </p:nvGrpSpPr>
            <p:grpSpPr>
              <a:xfrm>
                <a:off x="590375" y="5951896"/>
                <a:ext cx="4047206" cy="647700"/>
                <a:chOff x="0" y="0"/>
                <a:chExt cx="4914900" cy="784860"/>
              </a:xfrm>
            </p:grpSpPr>
            <p:pic>
              <p:nvPicPr>
                <p:cNvPr id="38" name="Picture 2">
                  <a:extLst>
                    <a:ext uri="{FF2B5EF4-FFF2-40B4-BE49-F238E27FC236}">
                      <a16:creationId xmlns:a16="http://schemas.microsoft.com/office/drawing/2014/main" id="{50A3A6F9-DF6A-4D44-AF59-71B692C0FD4F}"/>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39" name="image3.png"/>
                <p:cNvPicPr/>
                <p:nvPr/>
              </p:nvPicPr>
              <p:blipFill>
                <a:blip r:embed="rId11">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0" name="Picture 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1"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4" name="Picture 12">
              <a:extLst>
                <a:ext uri="{FF2B5EF4-FFF2-40B4-BE49-F238E27FC236}">
                  <a16:creationId xmlns:a16="http://schemas.microsoft.com/office/drawing/2014/main" id="{E8FE5326-6178-904A-9854-0DCFAFE73F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60318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4686257" y="1293214"/>
            <a:ext cx="4260765" cy="1064592"/>
            <a:chOff x="0" y="0"/>
            <a:chExt cx="2185938" cy="520700"/>
          </a:xfrm>
        </p:grpSpPr>
        <p:pic>
          <p:nvPicPr>
            <p:cNvPr id="17" name="Picture 31">
              <a:extLst>
                <a:ext uri="{FF2B5EF4-FFF2-40B4-BE49-F238E27FC236}">
                  <a16:creationId xmlns:a16="http://schemas.microsoft.com/office/drawing/2014/main" id="{91AE9704-5554-46D5-9B8D-428107E0CF04}"/>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18" name="Retângulo 17"/>
            <p:cNvSpPr/>
            <p:nvPr/>
          </p:nvSpPr>
          <p:spPr>
            <a:xfrm>
              <a:off x="934988"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1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1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a:t>
              </a:r>
              <a:r>
                <a:rPr lang="en-GB" sz="19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900" dirty="0">
                <a:effectLst/>
                <a:ea typeface="Calibri" panose="020F0502020204030204" pitchFamily="34" charset="0"/>
                <a:cs typeface="Times New Roman" panose="02020603050405020304" pitchFamily="18" charset="0"/>
              </a:endParaRPr>
            </a:p>
          </p:txBody>
        </p:sp>
      </p:grpSp>
      <p:grpSp>
        <p:nvGrpSpPr>
          <p:cNvPr id="19" name="Grupo 18"/>
          <p:cNvGrpSpPr/>
          <p:nvPr/>
        </p:nvGrpSpPr>
        <p:grpSpPr>
          <a:xfrm>
            <a:off x="4686257" y="3250722"/>
            <a:ext cx="4748098" cy="1087783"/>
            <a:chOff x="0" y="0"/>
            <a:chExt cx="2345516" cy="450850"/>
          </a:xfrm>
        </p:grpSpPr>
        <p:pic>
          <p:nvPicPr>
            <p:cNvPr id="20" name="Picture 12">
              <a:extLst>
                <a:ext uri="{FF2B5EF4-FFF2-40B4-BE49-F238E27FC236}">
                  <a16:creationId xmlns:a16="http://schemas.microsoft.com/office/drawing/2014/main" id="{E8FE5326-6178-904A-9854-0DCFAFE73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21" name="Retângulo 20"/>
            <p:cNvSpPr/>
            <p:nvPr/>
          </p:nvSpPr>
          <p:spPr>
            <a:xfrm>
              <a:off x="908268" y="0"/>
              <a:ext cx="1437248"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900" dirty="0">
                <a:solidFill>
                  <a:schemeClr val="tx1"/>
                </a:solidFill>
                <a:effectLst/>
                <a:ea typeface="Calibri" panose="020F0502020204030204" pitchFamily="34" charset="0"/>
                <a:cs typeface="Times New Roman" panose="02020603050405020304" pitchFamily="18" charset="0"/>
              </a:endParaRPr>
            </a:p>
          </p:txBody>
        </p:sp>
      </p:grpSp>
      <p:grpSp>
        <p:nvGrpSpPr>
          <p:cNvPr id="22" name="Grupo 21"/>
          <p:cNvGrpSpPr/>
          <p:nvPr/>
        </p:nvGrpSpPr>
        <p:grpSpPr>
          <a:xfrm>
            <a:off x="452325" y="5974711"/>
            <a:ext cx="11299524" cy="647700"/>
            <a:chOff x="452325" y="5983338"/>
            <a:chExt cx="11299524" cy="647700"/>
          </a:xfrm>
        </p:grpSpPr>
        <p:grpSp>
          <p:nvGrpSpPr>
            <p:cNvPr id="24" name="Grupo 23"/>
            <p:cNvGrpSpPr/>
            <p:nvPr/>
          </p:nvGrpSpPr>
          <p:grpSpPr>
            <a:xfrm>
              <a:off x="452325" y="5983338"/>
              <a:ext cx="11299524" cy="647700"/>
              <a:chOff x="590375" y="5951896"/>
              <a:chExt cx="11299524" cy="647700"/>
            </a:xfrm>
          </p:grpSpPr>
          <p:grpSp>
            <p:nvGrpSpPr>
              <p:cNvPr id="26" name="Grupo 25"/>
              <p:cNvGrpSpPr/>
              <p:nvPr/>
            </p:nvGrpSpPr>
            <p:grpSpPr>
              <a:xfrm>
                <a:off x="7309508" y="6008490"/>
                <a:ext cx="2088735" cy="464105"/>
                <a:chOff x="0" y="0"/>
                <a:chExt cx="2114550" cy="520700"/>
              </a:xfrm>
            </p:grpSpPr>
            <p:pic>
              <p:nvPicPr>
                <p:cNvPr id="47" name="Picture 31">
                  <a:extLst>
                    <a:ext uri="{FF2B5EF4-FFF2-40B4-BE49-F238E27FC236}">
                      <a16:creationId xmlns:a16="http://schemas.microsoft.com/office/drawing/2014/main" id="{91AE9704-5554-46D5-9B8D-428107E0CF04}"/>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8" name="Retângulo 47"/>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28" name="Grupo 27"/>
              <p:cNvGrpSpPr/>
              <p:nvPr/>
            </p:nvGrpSpPr>
            <p:grpSpPr>
              <a:xfrm>
                <a:off x="9527699" y="6027356"/>
                <a:ext cx="2362200" cy="450850"/>
                <a:chOff x="0" y="0"/>
                <a:chExt cx="2362200" cy="450850"/>
              </a:xfrm>
            </p:grpSpPr>
            <p:pic>
              <p:nvPicPr>
                <p:cNvPr id="34" name="Picture 12">
                  <a:extLst>
                    <a:ext uri="{FF2B5EF4-FFF2-40B4-BE49-F238E27FC236}">
                      <a16:creationId xmlns:a16="http://schemas.microsoft.com/office/drawing/2014/main" id="{E8FE5326-6178-904A-9854-0DCFAFE73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35" name="Retângulo 34"/>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29" name="Grupo 28"/>
              <p:cNvGrpSpPr/>
              <p:nvPr/>
            </p:nvGrpSpPr>
            <p:grpSpPr>
              <a:xfrm>
                <a:off x="590375" y="5951896"/>
                <a:ext cx="4047206" cy="647700"/>
                <a:chOff x="0" y="0"/>
                <a:chExt cx="4914900" cy="784860"/>
              </a:xfrm>
            </p:grpSpPr>
            <p:pic>
              <p:nvPicPr>
                <p:cNvPr id="30" name="Picture 2">
                  <a:extLst>
                    <a:ext uri="{FF2B5EF4-FFF2-40B4-BE49-F238E27FC236}">
                      <a16:creationId xmlns:a16="http://schemas.microsoft.com/office/drawing/2014/main" id="{50A3A6F9-DF6A-4D44-AF59-71B692C0FD4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31" name="image3.png"/>
                <p:cNvPicPr/>
                <p:nvPr/>
              </p:nvPicPr>
              <p:blipFill>
                <a:blip r:embed="rId5">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32"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33"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25" name="Picture 12">
              <a:extLst>
                <a:ext uri="{FF2B5EF4-FFF2-40B4-BE49-F238E27FC236}">
                  <a16:creationId xmlns:a16="http://schemas.microsoft.com/office/drawing/2014/main" id="{E8FE5326-6178-904A-9854-0DCFAFE73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3535956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4">
            <a:extLst>
              <a:ext uri="{FF2B5EF4-FFF2-40B4-BE49-F238E27FC236}">
                <a16:creationId xmlns:a16="http://schemas.microsoft.com/office/drawing/2014/main" id="{CDF2A092-0EED-3D47-8477-CE87907580A6}"/>
              </a:ext>
            </a:extLst>
          </p:cNvPr>
          <p:cNvSpPr txBox="1"/>
          <p:nvPr/>
        </p:nvSpPr>
        <p:spPr>
          <a:xfrm>
            <a:off x="0" y="2070984"/>
            <a:ext cx="12192000" cy="3246661"/>
          </a:xfrm>
          <a:prstGeom prst="rect">
            <a:avLst/>
          </a:prstGeom>
          <a:solidFill>
            <a:srgbClr val="A3DEF8"/>
          </a:solidFill>
        </p:spPr>
        <p:txBody>
          <a:bodyPr wrap="square" lIns="180000" rIns="180000" rtlCol="0" anchor="t">
            <a:noAutofit/>
          </a:bodyPr>
          <a:lstStyle/>
          <a:p>
            <a:endParaRPr lang="pt-PT" sz="1000" b="1" dirty="0">
              <a:solidFill>
                <a:srgbClr val="FFFF00"/>
              </a:solidFill>
            </a:endParaRPr>
          </a:p>
        </p:txBody>
      </p:sp>
      <p:sp>
        <p:nvSpPr>
          <p:cNvPr id="27" name="Title 1">
            <a:extLst>
              <a:ext uri="{FF2B5EF4-FFF2-40B4-BE49-F238E27FC236}">
                <a16:creationId xmlns:a16="http://schemas.microsoft.com/office/drawing/2014/main" id="{04AFFDF8-B49D-434E-9266-A4F74273EE5B}"/>
              </a:ext>
            </a:extLst>
          </p:cNvPr>
          <p:cNvSpPr txBox="1">
            <a:spLocks/>
          </p:cNvSpPr>
          <p:nvPr/>
        </p:nvSpPr>
        <p:spPr>
          <a:xfrm>
            <a:off x="4475378" y="3315969"/>
            <a:ext cx="3302347" cy="6876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smtClean="0">
                <a:solidFill>
                  <a:srgbClr val="202A44"/>
                </a:solidFill>
                <a:latin typeface="+mn-lt"/>
              </a:rPr>
              <a:t>THANK YOU!</a:t>
            </a:r>
            <a:endParaRPr lang="en-US" sz="3000" b="1" dirty="0">
              <a:solidFill>
                <a:srgbClr val="202A44"/>
              </a:solidFill>
              <a:latin typeface="+mn-lt"/>
            </a:endParaRPr>
          </a:p>
        </p:txBody>
      </p:sp>
      <p:grpSp>
        <p:nvGrpSpPr>
          <p:cNvPr id="36" name="Grupo 35"/>
          <p:cNvGrpSpPr/>
          <p:nvPr/>
        </p:nvGrpSpPr>
        <p:grpSpPr>
          <a:xfrm>
            <a:off x="0" y="104504"/>
            <a:ext cx="12197970" cy="360000"/>
            <a:chOff x="-24826" y="1963206"/>
            <a:chExt cx="12197970" cy="360000"/>
          </a:xfrm>
        </p:grpSpPr>
        <p:sp>
          <p:nvSpPr>
            <p:cNvPr id="37" name="TextBox 14">
              <a:extLst>
                <a:ext uri="{FF2B5EF4-FFF2-40B4-BE49-F238E27FC236}">
                  <a16:creationId xmlns:a16="http://schemas.microsoft.com/office/drawing/2014/main" id="{CDF2A092-0EED-3D47-8477-CE87907580A6}"/>
                </a:ext>
              </a:extLst>
            </p:cNvPr>
            <p:cNvSpPr txBox="1"/>
            <p:nvPr/>
          </p:nvSpPr>
          <p:spPr>
            <a:xfrm>
              <a:off x="-24826" y="2019653"/>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38" name="TextBox 14">
              <a:extLst>
                <a:ext uri="{FF2B5EF4-FFF2-40B4-BE49-F238E27FC236}">
                  <a16:creationId xmlns:a16="http://schemas.microsoft.com/office/drawing/2014/main" id="{CDF2A092-0EED-3D47-8477-CE87907580A6}"/>
                </a:ext>
              </a:extLst>
            </p:cNvPr>
            <p:cNvSpPr txBox="1"/>
            <p:nvPr/>
          </p:nvSpPr>
          <p:spPr>
            <a:xfrm>
              <a:off x="4127259" y="1963206"/>
              <a:ext cx="1800000" cy="360000"/>
            </a:xfrm>
            <a:prstGeom prst="rect">
              <a:avLst/>
            </a:prstGeom>
            <a:solidFill>
              <a:schemeClr val="bg1"/>
            </a:solidFill>
          </p:spPr>
          <p:txBody>
            <a:bodyPr wrap="square" lIns="180000" rIns="180000" rtlCol="0" anchor="t">
              <a:noAutofit/>
            </a:bodyPr>
            <a:lstStyle/>
            <a:p>
              <a:pPr algn="ctr"/>
              <a:r>
                <a:rPr lang="pt-PT" sz="1500" b="1" dirty="0" err="1" smtClean="0">
                  <a:solidFill>
                    <a:srgbClr val="1465AB"/>
                  </a:solidFill>
                </a:rPr>
                <a:t>Kilifi</a:t>
              </a:r>
              <a:endParaRPr lang="pt-PT" sz="1500" b="1" dirty="0">
                <a:solidFill>
                  <a:srgbClr val="1465AB"/>
                </a:solidFill>
              </a:endParaRPr>
            </a:p>
          </p:txBody>
        </p:sp>
      </p:grpSp>
      <p:grpSp>
        <p:nvGrpSpPr>
          <p:cNvPr id="39" name="Grupo 38"/>
          <p:cNvGrpSpPr/>
          <p:nvPr/>
        </p:nvGrpSpPr>
        <p:grpSpPr>
          <a:xfrm>
            <a:off x="3102" y="1544831"/>
            <a:ext cx="12197970" cy="360000"/>
            <a:chOff x="-5970" y="1854392"/>
            <a:chExt cx="12197970" cy="360000"/>
          </a:xfrm>
        </p:grpSpPr>
        <p:sp>
          <p:nvSpPr>
            <p:cNvPr id="40" name="TextBox 14">
              <a:extLst>
                <a:ext uri="{FF2B5EF4-FFF2-40B4-BE49-F238E27FC236}">
                  <a16:creationId xmlns:a16="http://schemas.microsoft.com/office/drawing/2014/main" id="{CDF2A092-0EED-3D47-8477-CE87907580A6}"/>
                </a:ext>
              </a:extLst>
            </p:cNvPr>
            <p:cNvSpPr txBox="1"/>
            <p:nvPr/>
          </p:nvSpPr>
          <p:spPr>
            <a:xfrm>
              <a:off x="-5970" y="1986039"/>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41" name="TextBox 14">
              <a:extLst>
                <a:ext uri="{FF2B5EF4-FFF2-40B4-BE49-F238E27FC236}">
                  <a16:creationId xmlns:a16="http://schemas.microsoft.com/office/drawing/2014/main" id="{CDF2A092-0EED-3D47-8477-CE87907580A6}"/>
                </a:ext>
              </a:extLst>
            </p:cNvPr>
            <p:cNvSpPr txBox="1"/>
            <p:nvPr/>
          </p:nvSpPr>
          <p:spPr>
            <a:xfrm>
              <a:off x="302913" y="1854392"/>
              <a:ext cx="1800000" cy="360000"/>
            </a:xfrm>
            <a:prstGeom prst="rect">
              <a:avLst/>
            </a:prstGeom>
            <a:solidFill>
              <a:schemeClr val="bg1"/>
            </a:solidFill>
          </p:spPr>
          <p:txBody>
            <a:bodyPr wrap="square" lIns="180000" rIns="180000" rtlCol="0" anchor="t">
              <a:noAutofit/>
            </a:bodyPr>
            <a:lstStyle/>
            <a:p>
              <a:pPr algn="ctr"/>
              <a:r>
                <a:rPr lang="pt-PT" sz="1500" b="1" dirty="0" smtClean="0">
                  <a:solidFill>
                    <a:srgbClr val="1465AB"/>
                  </a:solidFill>
                </a:rPr>
                <a:t>Tana-</a:t>
              </a:r>
              <a:r>
                <a:rPr lang="pt-PT" sz="1500" b="1" dirty="0" err="1" smtClean="0">
                  <a:solidFill>
                    <a:srgbClr val="1465AB"/>
                  </a:solidFill>
                </a:rPr>
                <a:t>River</a:t>
              </a:r>
              <a:endParaRPr lang="pt-PT" sz="1500" b="1" dirty="0">
                <a:solidFill>
                  <a:srgbClr val="1465AB"/>
                </a:solidFill>
              </a:endParaRPr>
            </a:p>
          </p:txBody>
        </p:sp>
      </p:grpSp>
      <p:grpSp>
        <p:nvGrpSpPr>
          <p:cNvPr id="42" name="Grupo 41"/>
          <p:cNvGrpSpPr/>
          <p:nvPr/>
        </p:nvGrpSpPr>
        <p:grpSpPr>
          <a:xfrm>
            <a:off x="-5970" y="947280"/>
            <a:ext cx="12197970" cy="360000"/>
            <a:chOff x="423230" y="1869174"/>
            <a:chExt cx="12197970" cy="360000"/>
          </a:xfrm>
        </p:grpSpPr>
        <p:sp>
          <p:nvSpPr>
            <p:cNvPr id="43" name="TextBox 14">
              <a:extLst>
                <a:ext uri="{FF2B5EF4-FFF2-40B4-BE49-F238E27FC236}">
                  <a16:creationId xmlns:a16="http://schemas.microsoft.com/office/drawing/2014/main" id="{CDF2A092-0EED-3D47-8477-CE87907580A6}"/>
                </a:ext>
              </a:extLst>
            </p:cNvPr>
            <p:cNvSpPr txBox="1"/>
            <p:nvPr/>
          </p:nvSpPr>
          <p:spPr>
            <a:xfrm>
              <a:off x="423230" y="1994874"/>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44" name="TextBox 14">
              <a:extLst>
                <a:ext uri="{FF2B5EF4-FFF2-40B4-BE49-F238E27FC236}">
                  <a16:creationId xmlns:a16="http://schemas.microsoft.com/office/drawing/2014/main" id="{CDF2A092-0EED-3D47-8477-CE87907580A6}"/>
                </a:ext>
              </a:extLst>
            </p:cNvPr>
            <p:cNvSpPr txBox="1"/>
            <p:nvPr/>
          </p:nvSpPr>
          <p:spPr>
            <a:xfrm>
              <a:off x="4694648" y="1869174"/>
              <a:ext cx="1800000" cy="360000"/>
            </a:xfrm>
            <a:prstGeom prst="rect">
              <a:avLst/>
            </a:prstGeom>
            <a:solidFill>
              <a:schemeClr val="bg1"/>
            </a:solidFill>
          </p:spPr>
          <p:txBody>
            <a:bodyPr wrap="square" lIns="180000" rIns="180000" rtlCol="0" anchor="t">
              <a:noAutofit/>
            </a:bodyPr>
            <a:lstStyle/>
            <a:p>
              <a:pPr algn="ctr"/>
              <a:r>
                <a:rPr lang="pt-PT" sz="1500" b="1" dirty="0" smtClean="0">
                  <a:solidFill>
                    <a:srgbClr val="1465AB"/>
                  </a:solidFill>
                </a:rPr>
                <a:t>Mombasa</a:t>
              </a:r>
              <a:endParaRPr lang="pt-PT" sz="1500" b="1" dirty="0">
                <a:solidFill>
                  <a:srgbClr val="1465AB"/>
                </a:solidFill>
              </a:endParaRPr>
            </a:p>
          </p:txBody>
        </p:sp>
      </p:grpSp>
      <p:grpSp>
        <p:nvGrpSpPr>
          <p:cNvPr id="45" name="Grupo 44"/>
          <p:cNvGrpSpPr/>
          <p:nvPr/>
        </p:nvGrpSpPr>
        <p:grpSpPr>
          <a:xfrm>
            <a:off x="3102" y="690993"/>
            <a:ext cx="12197970" cy="360000"/>
            <a:chOff x="-24826" y="1937903"/>
            <a:chExt cx="12197970" cy="360000"/>
          </a:xfrm>
        </p:grpSpPr>
        <p:sp>
          <p:nvSpPr>
            <p:cNvPr id="46" name="TextBox 14">
              <a:extLst>
                <a:ext uri="{FF2B5EF4-FFF2-40B4-BE49-F238E27FC236}">
                  <a16:creationId xmlns:a16="http://schemas.microsoft.com/office/drawing/2014/main" id="{CDF2A092-0EED-3D47-8477-CE87907580A6}"/>
                </a:ext>
              </a:extLst>
            </p:cNvPr>
            <p:cNvSpPr txBox="1"/>
            <p:nvPr/>
          </p:nvSpPr>
          <p:spPr>
            <a:xfrm>
              <a:off x="-24826" y="2019653"/>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47" name="TextBox 14">
              <a:extLst>
                <a:ext uri="{FF2B5EF4-FFF2-40B4-BE49-F238E27FC236}">
                  <a16:creationId xmlns:a16="http://schemas.microsoft.com/office/drawing/2014/main" id="{CDF2A092-0EED-3D47-8477-CE87907580A6}"/>
                </a:ext>
              </a:extLst>
            </p:cNvPr>
            <p:cNvSpPr txBox="1"/>
            <p:nvPr/>
          </p:nvSpPr>
          <p:spPr>
            <a:xfrm>
              <a:off x="218050" y="1937903"/>
              <a:ext cx="1800000" cy="360000"/>
            </a:xfrm>
            <a:prstGeom prst="rect">
              <a:avLst/>
            </a:prstGeom>
            <a:solidFill>
              <a:schemeClr val="bg1"/>
            </a:solidFill>
          </p:spPr>
          <p:txBody>
            <a:bodyPr wrap="square" lIns="180000" rIns="180000" rtlCol="0" anchor="t">
              <a:noAutofit/>
            </a:bodyPr>
            <a:lstStyle/>
            <a:p>
              <a:pPr algn="ctr"/>
              <a:r>
                <a:rPr lang="pt-PT" sz="1500" b="1" dirty="0" err="1" smtClean="0">
                  <a:solidFill>
                    <a:srgbClr val="1465AB"/>
                  </a:solidFill>
                </a:rPr>
                <a:t>Lamu</a:t>
              </a:r>
              <a:endParaRPr lang="pt-PT" sz="1500" b="1" dirty="0">
                <a:solidFill>
                  <a:srgbClr val="1465AB"/>
                </a:solidFill>
              </a:endParaRPr>
            </a:p>
          </p:txBody>
        </p:sp>
      </p:grpSp>
      <p:grpSp>
        <p:nvGrpSpPr>
          <p:cNvPr id="48" name="Grupo 47"/>
          <p:cNvGrpSpPr/>
          <p:nvPr/>
        </p:nvGrpSpPr>
        <p:grpSpPr>
          <a:xfrm>
            <a:off x="3102" y="416868"/>
            <a:ext cx="12197970" cy="360000"/>
            <a:chOff x="-24826" y="1946511"/>
            <a:chExt cx="12197970" cy="360000"/>
          </a:xfrm>
        </p:grpSpPr>
        <p:sp>
          <p:nvSpPr>
            <p:cNvPr id="49" name="TextBox 14">
              <a:extLst>
                <a:ext uri="{FF2B5EF4-FFF2-40B4-BE49-F238E27FC236}">
                  <a16:creationId xmlns:a16="http://schemas.microsoft.com/office/drawing/2014/main" id="{CDF2A092-0EED-3D47-8477-CE87907580A6}"/>
                </a:ext>
              </a:extLst>
            </p:cNvPr>
            <p:cNvSpPr txBox="1"/>
            <p:nvPr/>
          </p:nvSpPr>
          <p:spPr>
            <a:xfrm>
              <a:off x="-24826" y="2019653"/>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50" name="TextBox 14">
              <a:extLst>
                <a:ext uri="{FF2B5EF4-FFF2-40B4-BE49-F238E27FC236}">
                  <a16:creationId xmlns:a16="http://schemas.microsoft.com/office/drawing/2014/main" id="{CDF2A092-0EED-3D47-8477-CE87907580A6}"/>
                </a:ext>
              </a:extLst>
            </p:cNvPr>
            <p:cNvSpPr txBox="1"/>
            <p:nvPr/>
          </p:nvSpPr>
          <p:spPr>
            <a:xfrm>
              <a:off x="6195597" y="1946511"/>
              <a:ext cx="1800000" cy="360000"/>
            </a:xfrm>
            <a:prstGeom prst="rect">
              <a:avLst/>
            </a:prstGeom>
            <a:solidFill>
              <a:schemeClr val="bg1"/>
            </a:solidFill>
          </p:spPr>
          <p:txBody>
            <a:bodyPr wrap="square" lIns="180000" rIns="180000" rtlCol="0" anchor="t">
              <a:noAutofit/>
            </a:bodyPr>
            <a:lstStyle/>
            <a:p>
              <a:pPr algn="ctr"/>
              <a:r>
                <a:rPr lang="pt-PT" sz="1500" b="1" dirty="0" err="1" smtClean="0">
                  <a:solidFill>
                    <a:srgbClr val="1465AB"/>
                  </a:solidFill>
                </a:rPr>
                <a:t>Kwale</a:t>
              </a:r>
              <a:endParaRPr lang="pt-PT" sz="1500" b="1" dirty="0">
                <a:solidFill>
                  <a:srgbClr val="1465AB"/>
                </a:solidFill>
              </a:endParaRPr>
            </a:p>
          </p:txBody>
        </p:sp>
      </p:grpSp>
      <p:grpSp>
        <p:nvGrpSpPr>
          <p:cNvPr id="51" name="Grupo 50"/>
          <p:cNvGrpSpPr/>
          <p:nvPr/>
        </p:nvGrpSpPr>
        <p:grpSpPr>
          <a:xfrm>
            <a:off x="3102" y="1274658"/>
            <a:ext cx="12197970" cy="360000"/>
            <a:chOff x="-5970" y="1896039"/>
            <a:chExt cx="12197970" cy="360000"/>
          </a:xfrm>
        </p:grpSpPr>
        <p:sp>
          <p:nvSpPr>
            <p:cNvPr id="52" name="TextBox 14">
              <a:extLst>
                <a:ext uri="{FF2B5EF4-FFF2-40B4-BE49-F238E27FC236}">
                  <a16:creationId xmlns:a16="http://schemas.microsoft.com/office/drawing/2014/main" id="{CDF2A092-0EED-3D47-8477-CE87907580A6}"/>
                </a:ext>
              </a:extLst>
            </p:cNvPr>
            <p:cNvSpPr txBox="1"/>
            <p:nvPr/>
          </p:nvSpPr>
          <p:spPr>
            <a:xfrm>
              <a:off x="-5970" y="1986039"/>
              <a:ext cx="12197970" cy="90000"/>
            </a:xfrm>
            <a:prstGeom prst="rect">
              <a:avLst/>
            </a:prstGeom>
            <a:solidFill>
              <a:srgbClr val="A0DDF8"/>
            </a:solidFill>
          </p:spPr>
          <p:txBody>
            <a:bodyPr wrap="square" lIns="180000" rIns="180000" rtlCol="0" anchor="t">
              <a:noAutofit/>
            </a:bodyPr>
            <a:lstStyle/>
            <a:p>
              <a:endParaRPr lang="pt-PT" sz="1000" dirty="0" smtClean="0">
                <a:solidFill>
                  <a:schemeClr val="bg1"/>
                </a:solidFill>
              </a:endParaRPr>
            </a:p>
          </p:txBody>
        </p:sp>
        <p:sp>
          <p:nvSpPr>
            <p:cNvPr id="53" name="TextBox 14">
              <a:extLst>
                <a:ext uri="{FF2B5EF4-FFF2-40B4-BE49-F238E27FC236}">
                  <a16:creationId xmlns:a16="http://schemas.microsoft.com/office/drawing/2014/main" id="{CDF2A092-0EED-3D47-8477-CE87907580A6}"/>
                </a:ext>
              </a:extLst>
            </p:cNvPr>
            <p:cNvSpPr txBox="1"/>
            <p:nvPr/>
          </p:nvSpPr>
          <p:spPr>
            <a:xfrm>
              <a:off x="2222572" y="1896039"/>
              <a:ext cx="1800000" cy="360000"/>
            </a:xfrm>
            <a:prstGeom prst="rect">
              <a:avLst/>
            </a:prstGeom>
            <a:solidFill>
              <a:schemeClr val="bg1"/>
            </a:solidFill>
          </p:spPr>
          <p:txBody>
            <a:bodyPr wrap="square" lIns="180000" rIns="180000" rtlCol="0" anchor="t">
              <a:noAutofit/>
            </a:bodyPr>
            <a:lstStyle/>
            <a:p>
              <a:pPr algn="ctr"/>
              <a:r>
                <a:rPr lang="pt-PT" sz="1500" b="1" dirty="0" err="1" smtClean="0">
                  <a:solidFill>
                    <a:srgbClr val="1465AB"/>
                  </a:solidFill>
                </a:rPr>
                <a:t>Taita-Taiveta</a:t>
              </a:r>
              <a:endParaRPr lang="pt-PT" sz="1500" b="1" dirty="0">
                <a:solidFill>
                  <a:srgbClr val="1465AB"/>
                </a:solidFill>
              </a:endParaRPr>
            </a:p>
          </p:txBody>
        </p:sp>
      </p:grpSp>
      <p:pic>
        <p:nvPicPr>
          <p:cNvPr id="54" name="Picture 2">
            <a:extLst>
              <a:ext uri="{FF2B5EF4-FFF2-40B4-BE49-F238E27FC236}">
                <a16:creationId xmlns:a16="http://schemas.microsoft.com/office/drawing/2014/main" id="{50A3A6F9-DF6A-4D44-AF59-71B692C0FD4F}"/>
              </a:ext>
            </a:extLst>
          </p:cNvPr>
          <p:cNvPicPr/>
          <p:nvPr/>
        </p:nvPicPr>
        <p:blipFill rotWithShape="1">
          <a:blip r:embed="rId2">
            <a:extLst>
              <a:ext uri="{28A0092B-C50C-407E-A947-70E740481C1C}">
                <a14:useLocalDpi xmlns:a14="http://schemas.microsoft.com/office/drawing/2010/main" val="0"/>
              </a:ext>
            </a:extLst>
          </a:blip>
          <a:srcRect l="13677" t="15255" r="19162" b="16938"/>
          <a:stretch/>
        </p:blipFill>
        <p:spPr>
          <a:xfrm>
            <a:off x="9739535" y="195457"/>
            <a:ext cx="1938528" cy="1571021"/>
          </a:xfrm>
          <a:prstGeom prst="rect">
            <a:avLst/>
          </a:prstGeom>
        </p:spPr>
      </p:pic>
      <p:grpSp>
        <p:nvGrpSpPr>
          <p:cNvPr id="68" name="Grupo 67"/>
          <p:cNvGrpSpPr/>
          <p:nvPr/>
        </p:nvGrpSpPr>
        <p:grpSpPr>
          <a:xfrm>
            <a:off x="452325" y="5974711"/>
            <a:ext cx="11299524" cy="647700"/>
            <a:chOff x="452325" y="5983338"/>
            <a:chExt cx="11299524" cy="647700"/>
          </a:xfrm>
        </p:grpSpPr>
        <p:grpSp>
          <p:nvGrpSpPr>
            <p:cNvPr id="69" name="Grupo 68"/>
            <p:cNvGrpSpPr/>
            <p:nvPr/>
          </p:nvGrpSpPr>
          <p:grpSpPr>
            <a:xfrm>
              <a:off x="452325" y="5983338"/>
              <a:ext cx="11299524" cy="647700"/>
              <a:chOff x="590375" y="5951896"/>
              <a:chExt cx="11299524" cy="647700"/>
            </a:xfrm>
          </p:grpSpPr>
          <p:grpSp>
            <p:nvGrpSpPr>
              <p:cNvPr id="71" name="Grupo 70"/>
              <p:cNvGrpSpPr/>
              <p:nvPr/>
            </p:nvGrpSpPr>
            <p:grpSpPr>
              <a:xfrm>
                <a:off x="7309508" y="6008490"/>
                <a:ext cx="2088735" cy="464105"/>
                <a:chOff x="0" y="0"/>
                <a:chExt cx="2114550" cy="520700"/>
              </a:xfrm>
            </p:grpSpPr>
            <p:pic>
              <p:nvPicPr>
                <p:cNvPr id="80" name="Picture 31">
                  <a:extLst>
                    <a:ext uri="{FF2B5EF4-FFF2-40B4-BE49-F238E27FC236}">
                      <a16:creationId xmlns:a16="http://schemas.microsoft.com/office/drawing/2014/main" id="{91AE9704-5554-46D5-9B8D-428107E0CF04}"/>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81" name="Retângulo 80"/>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72" name="Grupo 71"/>
              <p:cNvGrpSpPr/>
              <p:nvPr/>
            </p:nvGrpSpPr>
            <p:grpSpPr>
              <a:xfrm>
                <a:off x="9527699" y="6027356"/>
                <a:ext cx="2362200" cy="450850"/>
                <a:chOff x="0" y="0"/>
                <a:chExt cx="2362200" cy="450850"/>
              </a:xfrm>
            </p:grpSpPr>
            <p:pic>
              <p:nvPicPr>
                <p:cNvPr id="78"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79" name="Retângulo 78"/>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73" name="Grupo 72"/>
              <p:cNvGrpSpPr/>
              <p:nvPr/>
            </p:nvGrpSpPr>
            <p:grpSpPr>
              <a:xfrm>
                <a:off x="590375" y="5951896"/>
                <a:ext cx="4047206" cy="647700"/>
                <a:chOff x="0" y="0"/>
                <a:chExt cx="4914900" cy="784860"/>
              </a:xfrm>
            </p:grpSpPr>
            <p:pic>
              <p:nvPicPr>
                <p:cNvPr id="74" name="Picture 2">
                  <a:extLst>
                    <a:ext uri="{FF2B5EF4-FFF2-40B4-BE49-F238E27FC236}">
                      <a16:creationId xmlns:a16="http://schemas.microsoft.com/office/drawing/2014/main" id="{50A3A6F9-DF6A-4D44-AF59-71B692C0FD4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75" name="image3.png"/>
                <p:cNvPicPr/>
                <p:nvPr/>
              </p:nvPicPr>
              <p:blipFill>
                <a:blip r:embed="rId6">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76"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77"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70"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3749992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5578452"/>
            <a:ext cx="12192000" cy="1321470"/>
          </a:xfrm>
          <a:prstGeom prst="rect">
            <a:avLst/>
          </a:prstGeom>
        </p:spPr>
      </p:pic>
      <p:pic>
        <p:nvPicPr>
          <p:cNvPr id="21" name="Picture 3">
            <a:extLst>
              <a:ext uri="{FF2B5EF4-FFF2-40B4-BE49-F238E27FC236}">
                <a16:creationId xmlns:a16="http://schemas.microsoft.com/office/drawing/2014/main" id="{1D16DA30-7D9D-8649-97FC-F397A3B4A093}"/>
              </a:ext>
            </a:extLst>
          </p:cNvPr>
          <p:cNvPicPr>
            <a:picLocks noChangeAspect="1"/>
          </p:cNvPicPr>
          <p:nvPr/>
        </p:nvPicPr>
        <p:blipFill>
          <a:blip r:embed="rId3">
            <a:duotone>
              <a:schemeClr val="accent1">
                <a:shade val="45000"/>
                <a:satMod val="135000"/>
              </a:schemeClr>
              <a:prstClr val="white"/>
            </a:duotone>
          </a:blip>
          <a:stretch>
            <a:fillRect/>
          </a:stretch>
        </p:blipFill>
        <p:spPr>
          <a:xfrm>
            <a:off x="785092" y="1076088"/>
            <a:ext cx="5210892" cy="4090174"/>
          </a:xfrm>
          <a:prstGeom prst="rect">
            <a:avLst/>
          </a:prstGeom>
        </p:spPr>
      </p:pic>
      <p:sp>
        <p:nvSpPr>
          <p:cNvPr id="22" name="TextBox 14">
            <a:extLst>
              <a:ext uri="{FF2B5EF4-FFF2-40B4-BE49-F238E27FC236}">
                <a16:creationId xmlns:a16="http://schemas.microsoft.com/office/drawing/2014/main" id="{CDF2A092-0EED-3D47-8477-CE87907580A6}"/>
              </a:ext>
            </a:extLst>
          </p:cNvPr>
          <p:cNvSpPr txBox="1"/>
          <p:nvPr/>
        </p:nvSpPr>
        <p:spPr>
          <a:xfrm>
            <a:off x="6383582" y="1076088"/>
            <a:ext cx="4878953" cy="4090174"/>
          </a:xfrm>
          <a:prstGeom prst="rect">
            <a:avLst/>
          </a:prstGeom>
          <a:solidFill>
            <a:srgbClr val="466AAB"/>
          </a:solidFill>
        </p:spPr>
        <p:txBody>
          <a:bodyPr wrap="square" lIns="180000" rIns="180000" rtlCol="0" anchor="t">
            <a:noAutofit/>
          </a:bodyPr>
          <a:lstStyle/>
          <a:p>
            <a:pPr algn="ctr"/>
            <a:endParaRPr lang="pt-PT" sz="1400" dirty="0">
              <a:solidFill>
                <a:schemeClr val="bg1"/>
              </a:solidFill>
            </a:endParaRPr>
          </a:p>
        </p:txBody>
      </p:sp>
      <p:sp>
        <p:nvSpPr>
          <p:cNvPr id="23" name="Retângulo 22"/>
          <p:cNvSpPr/>
          <p:nvPr/>
        </p:nvSpPr>
        <p:spPr>
          <a:xfrm>
            <a:off x="1043712" y="1518946"/>
            <a:ext cx="4682836" cy="584775"/>
          </a:xfrm>
          <a:prstGeom prst="rect">
            <a:avLst/>
          </a:prstGeom>
        </p:spPr>
        <p:txBody>
          <a:bodyPr wrap="square">
            <a:spAutoFit/>
          </a:bodyPr>
          <a:lstStyle/>
          <a:p>
            <a:r>
              <a:rPr lang="en-US" sz="1600" dirty="0"/>
              <a:t>Regional Indicative </a:t>
            </a:r>
            <a:r>
              <a:rPr lang="en-US" sz="1600" dirty="0" err="1"/>
              <a:t>Programme</a:t>
            </a:r>
            <a:r>
              <a:rPr lang="en-US" sz="1600" dirty="0"/>
              <a:t> </a:t>
            </a:r>
            <a:r>
              <a:rPr lang="en-US" sz="1600" dirty="0" smtClean="0"/>
              <a:t>2014-2020 </a:t>
            </a:r>
            <a:r>
              <a:rPr lang="en-US" sz="1600" dirty="0"/>
              <a:t>for Eastern Africa, Southern Africa and the Indian </a:t>
            </a:r>
            <a:r>
              <a:rPr lang="en-US" sz="1600" dirty="0" smtClean="0"/>
              <a:t>Ocean</a:t>
            </a:r>
            <a:endParaRPr lang="pt-PT" sz="1600" dirty="0"/>
          </a:p>
        </p:txBody>
      </p:sp>
      <p:sp>
        <p:nvSpPr>
          <p:cNvPr id="24" name="TextBox 13">
            <a:extLst>
              <a:ext uri="{FF2B5EF4-FFF2-40B4-BE49-F238E27FC236}">
                <a16:creationId xmlns:a16="http://schemas.microsoft.com/office/drawing/2014/main" id="{59FF9F10-C740-E143-9B4A-C2303EFC2700}"/>
              </a:ext>
            </a:extLst>
          </p:cNvPr>
          <p:cNvSpPr txBox="1"/>
          <p:nvPr/>
        </p:nvSpPr>
        <p:spPr>
          <a:xfrm>
            <a:off x="960587" y="2442927"/>
            <a:ext cx="4849086"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b="1" dirty="0">
                <a:solidFill>
                  <a:schemeClr val="tx2">
                    <a:lumMod val="50000"/>
                  </a:schemeClr>
                </a:solidFill>
              </a:rPr>
              <a:t>Coastal Economic Development in Kenya </a:t>
            </a:r>
            <a:r>
              <a:rPr lang="en-US" sz="1600" b="1" dirty="0" smtClean="0">
                <a:solidFill>
                  <a:schemeClr val="tx2">
                    <a:lumMod val="50000"/>
                  </a:schemeClr>
                </a:solidFill>
              </a:rPr>
              <a:t>- Partnership </a:t>
            </a:r>
            <a:r>
              <a:rPr lang="en-US" sz="1600" b="1" dirty="0">
                <a:solidFill>
                  <a:schemeClr val="tx2">
                    <a:lumMod val="50000"/>
                  </a:schemeClr>
                </a:solidFill>
              </a:rPr>
              <a:t>between the EU and the Government of Kenya to advance the Blue Economy Agenda through Coastal Development - ʺGo Blue</a:t>
            </a:r>
            <a:r>
              <a:rPr lang="en-US" sz="1600" b="1" dirty="0" smtClean="0">
                <a:solidFill>
                  <a:schemeClr val="tx2">
                    <a:lumMod val="50000"/>
                  </a:schemeClr>
                </a:solidFill>
              </a:rPr>
              <a:t>ʺ</a:t>
            </a:r>
            <a:endParaRPr lang="pt-PT" sz="1600" b="1" dirty="0">
              <a:solidFill>
                <a:schemeClr val="tx2">
                  <a:lumMod val="50000"/>
                </a:schemeClr>
              </a:solidFill>
            </a:endParaRPr>
          </a:p>
        </p:txBody>
      </p:sp>
      <p:sp>
        <p:nvSpPr>
          <p:cNvPr id="25" name="Retângulo 24"/>
          <p:cNvSpPr/>
          <p:nvPr/>
        </p:nvSpPr>
        <p:spPr>
          <a:xfrm>
            <a:off x="1016000" y="3873960"/>
            <a:ext cx="4793673" cy="830997"/>
          </a:xfrm>
          <a:prstGeom prst="rect">
            <a:avLst/>
          </a:prstGeom>
        </p:spPr>
        <p:txBody>
          <a:bodyPr wrap="square">
            <a:spAutoFit/>
          </a:bodyPr>
          <a:lstStyle/>
          <a:p>
            <a:pPr algn="just"/>
            <a:r>
              <a:rPr lang="en-US" sz="1600" b="1" dirty="0"/>
              <a:t>O</a:t>
            </a:r>
            <a:r>
              <a:rPr lang="en-US" sz="1600" b="1" dirty="0" smtClean="0"/>
              <a:t>verall </a:t>
            </a:r>
            <a:r>
              <a:rPr lang="en-US" sz="1600" b="1" dirty="0"/>
              <a:t>objective </a:t>
            </a:r>
            <a:r>
              <a:rPr lang="en-US" sz="1600" dirty="0" smtClean="0"/>
              <a:t>- contribute </a:t>
            </a:r>
            <a:r>
              <a:rPr lang="en-US" sz="1600" dirty="0"/>
              <a:t>to coastal economic development in an inclusive, integrated, participatory and sustainable manner.</a:t>
            </a:r>
            <a:endParaRPr lang="pt-PT" sz="1600" dirty="0"/>
          </a:p>
        </p:txBody>
      </p:sp>
      <p:pic>
        <p:nvPicPr>
          <p:cNvPr id="26" name="Imagem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809" y="1941482"/>
            <a:ext cx="1777374" cy="2098707"/>
          </a:xfrm>
          <a:prstGeom prst="rect">
            <a:avLst/>
          </a:prstGeom>
        </p:spPr>
      </p:pic>
      <p:grpSp>
        <p:nvGrpSpPr>
          <p:cNvPr id="2" name="Grupo 1"/>
          <p:cNvGrpSpPr/>
          <p:nvPr/>
        </p:nvGrpSpPr>
        <p:grpSpPr>
          <a:xfrm>
            <a:off x="0" y="-8926"/>
            <a:ext cx="12192000" cy="542966"/>
            <a:chOff x="0" y="-8926"/>
            <a:chExt cx="12192000" cy="542966"/>
          </a:xfrm>
        </p:grpSpPr>
        <p:pic>
          <p:nvPicPr>
            <p:cNvPr id="63"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8926"/>
              <a:ext cx="12192000" cy="542966"/>
            </a:xfrm>
            <a:prstGeom prst="rect">
              <a:avLst/>
            </a:prstGeom>
          </p:spPr>
        </p:pic>
        <p:sp>
          <p:nvSpPr>
            <p:cNvPr id="64"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65" name="TextBox 13">
            <a:extLst>
              <a:ext uri="{FF2B5EF4-FFF2-40B4-BE49-F238E27FC236}">
                <a16:creationId xmlns:a16="http://schemas.microsoft.com/office/drawing/2014/main" id="{59FF9F10-C740-E143-9B4A-C2303EFC2700}"/>
              </a:ext>
            </a:extLst>
          </p:cNvPr>
          <p:cNvSpPr txBox="1"/>
          <p:nvPr/>
        </p:nvSpPr>
        <p:spPr>
          <a:xfrm>
            <a:off x="7665882" y="1436565"/>
            <a:ext cx="3670000" cy="3108543"/>
          </a:xfrm>
          <a:prstGeom prst="rect">
            <a:avLst/>
          </a:prstGeom>
          <a:noFill/>
        </p:spPr>
        <p:txBody>
          <a:bodyPr wrap="square" rtlCol="0">
            <a:spAutoFit/>
          </a:bodyPr>
          <a:lstStyle/>
          <a:p>
            <a:pPr algn="ctr"/>
            <a:r>
              <a:rPr lang="pt-PT" sz="1500" b="1" dirty="0" err="1">
                <a:solidFill>
                  <a:schemeClr val="bg1"/>
                </a:solidFill>
              </a:rPr>
              <a:t>Kenya´s</a:t>
            </a:r>
            <a:r>
              <a:rPr lang="pt-PT" sz="1500" b="1" dirty="0">
                <a:solidFill>
                  <a:schemeClr val="bg1"/>
                </a:solidFill>
              </a:rPr>
              <a:t> </a:t>
            </a:r>
            <a:r>
              <a:rPr lang="pt-PT" sz="1500" b="1" dirty="0" err="1">
                <a:solidFill>
                  <a:schemeClr val="bg1"/>
                </a:solidFill>
              </a:rPr>
              <a:t>Economic</a:t>
            </a:r>
            <a:r>
              <a:rPr lang="pt-PT" sz="1500" b="1" dirty="0">
                <a:solidFill>
                  <a:schemeClr val="bg1"/>
                </a:solidFill>
              </a:rPr>
              <a:t> </a:t>
            </a:r>
            <a:r>
              <a:rPr lang="pt-PT" sz="1500" b="1" dirty="0" err="1">
                <a:solidFill>
                  <a:schemeClr val="bg1"/>
                </a:solidFill>
              </a:rPr>
              <a:t>Coastal</a:t>
            </a:r>
            <a:r>
              <a:rPr lang="pt-PT" sz="1500" b="1" dirty="0">
                <a:solidFill>
                  <a:schemeClr val="bg1"/>
                </a:solidFill>
              </a:rPr>
              <a:t> </a:t>
            </a:r>
            <a:r>
              <a:rPr lang="pt-PT" sz="1500" b="1" dirty="0" err="1" smtClean="0">
                <a:solidFill>
                  <a:schemeClr val="bg1"/>
                </a:solidFill>
              </a:rPr>
              <a:t>Bloc</a:t>
            </a:r>
            <a:endParaRPr lang="pt-PT" sz="1500" b="1" dirty="0" smtClean="0">
              <a:solidFill>
                <a:schemeClr val="bg1"/>
              </a:solidFill>
            </a:endParaRPr>
          </a:p>
          <a:p>
            <a:pPr algn="ctr"/>
            <a:endParaRPr lang="pt-PT" sz="1500" b="1" dirty="0">
              <a:solidFill>
                <a:schemeClr val="bg1"/>
              </a:solidFill>
            </a:endParaRPr>
          </a:p>
          <a:p>
            <a:pPr algn="ctr"/>
            <a:endParaRPr lang="pt-PT" sz="1200" dirty="0">
              <a:solidFill>
                <a:schemeClr val="bg1"/>
              </a:solidFill>
            </a:endParaRPr>
          </a:p>
          <a:p>
            <a:pPr algn="ctr"/>
            <a:r>
              <a:rPr lang="pt-PT" sz="1400" b="1" dirty="0" err="1">
                <a:solidFill>
                  <a:srgbClr val="FFFF00"/>
                </a:solidFill>
              </a:rPr>
              <a:t>Kilifi</a:t>
            </a:r>
            <a:endParaRPr lang="pt-PT" sz="1400" b="1" dirty="0">
              <a:solidFill>
                <a:srgbClr val="FFFF00"/>
              </a:solidFill>
            </a:endParaRPr>
          </a:p>
          <a:p>
            <a:pPr algn="ctr"/>
            <a:endParaRPr lang="pt-PT" sz="1400" b="1" dirty="0">
              <a:solidFill>
                <a:srgbClr val="FFFF00"/>
              </a:solidFill>
            </a:endParaRPr>
          </a:p>
          <a:p>
            <a:pPr algn="ctr"/>
            <a:r>
              <a:rPr lang="pt-PT" sz="1400" b="1" dirty="0" err="1">
                <a:solidFill>
                  <a:srgbClr val="FFFF00"/>
                </a:solidFill>
              </a:rPr>
              <a:t>Kwale</a:t>
            </a:r>
            <a:endParaRPr lang="pt-PT" sz="1400" b="1" dirty="0">
              <a:solidFill>
                <a:srgbClr val="FFFF00"/>
              </a:solidFill>
            </a:endParaRPr>
          </a:p>
          <a:p>
            <a:pPr algn="ctr"/>
            <a:endParaRPr lang="pt-PT" sz="1400" b="1" dirty="0">
              <a:solidFill>
                <a:srgbClr val="FFFF00"/>
              </a:solidFill>
            </a:endParaRPr>
          </a:p>
          <a:p>
            <a:pPr algn="ctr"/>
            <a:r>
              <a:rPr lang="pt-PT" sz="1400" b="1" dirty="0" err="1">
                <a:solidFill>
                  <a:srgbClr val="FFFF00"/>
                </a:solidFill>
              </a:rPr>
              <a:t>Lamu</a:t>
            </a:r>
            <a:endParaRPr lang="pt-PT" sz="1400" b="1" dirty="0">
              <a:solidFill>
                <a:srgbClr val="FFFF00"/>
              </a:solidFill>
            </a:endParaRPr>
          </a:p>
          <a:p>
            <a:pPr algn="ctr"/>
            <a:endParaRPr lang="pt-PT" sz="1400" b="1" dirty="0">
              <a:solidFill>
                <a:srgbClr val="FFFF00"/>
              </a:solidFill>
            </a:endParaRPr>
          </a:p>
          <a:p>
            <a:pPr algn="ctr"/>
            <a:r>
              <a:rPr lang="pt-PT" sz="1400" b="1" dirty="0">
                <a:solidFill>
                  <a:srgbClr val="FFFF00"/>
                </a:solidFill>
              </a:rPr>
              <a:t>Mombasa</a:t>
            </a:r>
          </a:p>
          <a:p>
            <a:pPr algn="ctr"/>
            <a:endParaRPr lang="pt-PT" sz="1400" b="1" dirty="0">
              <a:solidFill>
                <a:srgbClr val="FFFF00"/>
              </a:solidFill>
            </a:endParaRPr>
          </a:p>
          <a:p>
            <a:pPr algn="ctr"/>
            <a:r>
              <a:rPr lang="pt-PT" sz="1400" b="1" dirty="0" err="1">
                <a:solidFill>
                  <a:srgbClr val="FFFF00"/>
                </a:solidFill>
              </a:rPr>
              <a:t>Taita</a:t>
            </a:r>
            <a:r>
              <a:rPr lang="pt-PT" sz="1400" b="1" dirty="0">
                <a:solidFill>
                  <a:srgbClr val="FFFF00"/>
                </a:solidFill>
              </a:rPr>
              <a:t> </a:t>
            </a:r>
            <a:r>
              <a:rPr lang="pt-PT" sz="1400" b="1" dirty="0" err="1">
                <a:solidFill>
                  <a:srgbClr val="FFFF00"/>
                </a:solidFill>
              </a:rPr>
              <a:t>Taveta</a:t>
            </a:r>
            <a:endParaRPr lang="pt-PT" sz="1400" b="1" dirty="0">
              <a:solidFill>
                <a:srgbClr val="FFFF00"/>
              </a:solidFill>
            </a:endParaRPr>
          </a:p>
          <a:p>
            <a:pPr algn="ctr"/>
            <a:endParaRPr lang="pt-PT" sz="1400" b="1" dirty="0">
              <a:solidFill>
                <a:srgbClr val="FFFF00"/>
              </a:solidFill>
            </a:endParaRPr>
          </a:p>
          <a:p>
            <a:pPr algn="ctr"/>
            <a:r>
              <a:rPr lang="pt-PT" sz="1400" b="1" dirty="0">
                <a:solidFill>
                  <a:srgbClr val="FFFF00"/>
                </a:solidFill>
              </a:rPr>
              <a:t>Tana </a:t>
            </a:r>
            <a:r>
              <a:rPr lang="pt-PT" sz="1400" b="1" dirty="0" err="1">
                <a:solidFill>
                  <a:srgbClr val="FFFF00"/>
                </a:solidFill>
              </a:rPr>
              <a:t>River</a:t>
            </a:r>
            <a:endParaRPr lang="pt-PT" sz="1400" b="1" dirty="0">
              <a:solidFill>
                <a:srgbClr val="FFFF00"/>
              </a:solidFill>
            </a:endParaRPr>
          </a:p>
        </p:txBody>
      </p:sp>
      <p:grpSp>
        <p:nvGrpSpPr>
          <p:cNvPr id="40" name="Grupo 39"/>
          <p:cNvGrpSpPr/>
          <p:nvPr/>
        </p:nvGrpSpPr>
        <p:grpSpPr>
          <a:xfrm>
            <a:off x="452325" y="5974711"/>
            <a:ext cx="11299524" cy="647700"/>
            <a:chOff x="452325" y="5983338"/>
            <a:chExt cx="11299524" cy="647700"/>
          </a:xfrm>
        </p:grpSpPr>
        <p:grpSp>
          <p:nvGrpSpPr>
            <p:cNvPr id="41" name="Grupo 40"/>
            <p:cNvGrpSpPr/>
            <p:nvPr/>
          </p:nvGrpSpPr>
          <p:grpSpPr>
            <a:xfrm>
              <a:off x="452325" y="5983338"/>
              <a:ext cx="11299524" cy="647700"/>
              <a:chOff x="590375" y="5951896"/>
              <a:chExt cx="11299524" cy="647700"/>
            </a:xfrm>
          </p:grpSpPr>
          <p:grpSp>
            <p:nvGrpSpPr>
              <p:cNvPr id="43" name="Grupo 42"/>
              <p:cNvGrpSpPr/>
              <p:nvPr/>
            </p:nvGrpSpPr>
            <p:grpSpPr>
              <a:xfrm>
                <a:off x="7309508" y="6008490"/>
                <a:ext cx="2088735" cy="464105"/>
                <a:chOff x="0" y="0"/>
                <a:chExt cx="2114550" cy="520700"/>
              </a:xfrm>
            </p:grpSpPr>
            <p:pic>
              <p:nvPicPr>
                <p:cNvPr id="52" name="Picture 31">
                  <a:extLst>
                    <a:ext uri="{FF2B5EF4-FFF2-40B4-BE49-F238E27FC236}">
                      <a16:creationId xmlns:a16="http://schemas.microsoft.com/office/drawing/2014/main" id="{91AE9704-5554-46D5-9B8D-428107E0CF04}"/>
                    </a:ext>
                  </a:extLst>
                </p:cNvPr>
                <p:cNvPicPr/>
                <p:nvPr/>
              </p:nvPicPr>
              <p:blipFill>
                <a:blip r:embed="rId5">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53" name="Retângulo 52"/>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4" name="Grupo 43"/>
              <p:cNvGrpSpPr/>
              <p:nvPr/>
            </p:nvGrpSpPr>
            <p:grpSpPr>
              <a:xfrm>
                <a:off x="9527699" y="6027356"/>
                <a:ext cx="2362200" cy="450850"/>
                <a:chOff x="0" y="0"/>
                <a:chExt cx="2362200" cy="450850"/>
              </a:xfrm>
            </p:grpSpPr>
            <p:pic>
              <p:nvPicPr>
                <p:cNvPr id="50" name="Picture 12">
                  <a:extLst>
                    <a:ext uri="{FF2B5EF4-FFF2-40B4-BE49-F238E27FC236}">
                      <a16:creationId xmlns:a16="http://schemas.microsoft.com/office/drawing/2014/main" id="{E8FE5326-6178-904A-9854-0DCFAFE73F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51" name="Retângulo 50"/>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5" name="Grupo 44"/>
              <p:cNvGrpSpPr/>
              <p:nvPr/>
            </p:nvGrpSpPr>
            <p:grpSpPr>
              <a:xfrm>
                <a:off x="590375" y="5951896"/>
                <a:ext cx="4047206" cy="647700"/>
                <a:chOff x="0" y="0"/>
                <a:chExt cx="4914900" cy="784860"/>
              </a:xfrm>
            </p:grpSpPr>
            <p:pic>
              <p:nvPicPr>
                <p:cNvPr id="46" name="Picture 2">
                  <a:extLst>
                    <a:ext uri="{FF2B5EF4-FFF2-40B4-BE49-F238E27FC236}">
                      <a16:creationId xmlns:a16="http://schemas.microsoft.com/office/drawing/2014/main" id="{50A3A6F9-DF6A-4D44-AF59-71B692C0FD4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7" name="image3.png"/>
                <p:cNvPicPr/>
                <p:nvPr/>
              </p:nvPicPr>
              <p:blipFill>
                <a:blip r:embed="rId8">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8"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9"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42" name="Picture 12">
              <a:extLst>
                <a:ext uri="{FF2B5EF4-FFF2-40B4-BE49-F238E27FC236}">
                  <a16:creationId xmlns:a16="http://schemas.microsoft.com/office/drawing/2014/main" id="{E8FE5326-6178-904A-9854-0DCFAFE73F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950050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C4BC7E-B09D-2C46-93F9-ADD17C400A6C}"/>
              </a:ext>
            </a:extLst>
          </p:cNvPr>
          <p:cNvPicPr>
            <a:picLocks noChangeAspect="1"/>
          </p:cNvPicPr>
          <p:nvPr/>
        </p:nvPicPr>
        <p:blipFill>
          <a:blip r:embed="rId2">
            <a:biLevel thresh="75000"/>
          </a:blip>
          <a:stretch>
            <a:fillRect/>
          </a:stretch>
        </p:blipFill>
        <p:spPr>
          <a:xfrm>
            <a:off x="0" y="5565005"/>
            <a:ext cx="12192000" cy="1321470"/>
          </a:xfrm>
          <a:prstGeom prst="rect">
            <a:avLst/>
          </a:prstGeom>
        </p:spPr>
      </p:pic>
      <p:grpSp>
        <p:nvGrpSpPr>
          <p:cNvPr id="44" name="Grupo 43"/>
          <p:cNvGrpSpPr/>
          <p:nvPr/>
        </p:nvGrpSpPr>
        <p:grpSpPr>
          <a:xfrm>
            <a:off x="0" y="-8926"/>
            <a:ext cx="12192000" cy="542966"/>
            <a:chOff x="0" y="-8926"/>
            <a:chExt cx="12192000" cy="542966"/>
          </a:xfrm>
        </p:grpSpPr>
        <p:pic>
          <p:nvPicPr>
            <p:cNvPr id="45"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8926"/>
              <a:ext cx="12192000" cy="542966"/>
            </a:xfrm>
            <a:prstGeom prst="rect">
              <a:avLst/>
            </a:prstGeom>
          </p:spPr>
        </p:pic>
        <p:sp>
          <p:nvSpPr>
            <p:cNvPr id="46"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47" name="TextBox 14">
            <a:extLst>
              <a:ext uri="{FF2B5EF4-FFF2-40B4-BE49-F238E27FC236}">
                <a16:creationId xmlns:a16="http://schemas.microsoft.com/office/drawing/2014/main" id="{CDF2A092-0EED-3D47-8477-CE87907580A6}"/>
              </a:ext>
            </a:extLst>
          </p:cNvPr>
          <p:cNvSpPr txBox="1"/>
          <p:nvPr/>
        </p:nvSpPr>
        <p:spPr>
          <a:xfrm>
            <a:off x="6360693" y="2395329"/>
            <a:ext cx="5831308" cy="2146853"/>
          </a:xfrm>
          <a:prstGeom prst="rect">
            <a:avLst/>
          </a:prstGeom>
          <a:solidFill>
            <a:srgbClr val="466AAB"/>
          </a:solidFill>
        </p:spPr>
        <p:txBody>
          <a:bodyPr wrap="square" lIns="180000" rIns="180000" rtlCol="0" anchor="t">
            <a:noAutofit/>
          </a:bodyPr>
          <a:lstStyle/>
          <a:p>
            <a:pPr lvl="0" algn="ctr"/>
            <a:endParaRPr lang="pt-PT" sz="1400" b="1" dirty="0">
              <a:solidFill>
                <a:schemeClr val="bg1"/>
              </a:solidFill>
            </a:endParaRPr>
          </a:p>
          <a:p>
            <a:pPr lvl="0" algn="ctr"/>
            <a:endParaRPr lang="pt-PT" sz="1600" b="1" dirty="0" smtClean="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p:txBody>
      </p:sp>
      <p:sp>
        <p:nvSpPr>
          <p:cNvPr id="48" name="TextBox 6">
            <a:extLst>
              <a:ext uri="{FF2B5EF4-FFF2-40B4-BE49-F238E27FC236}">
                <a16:creationId xmlns:a16="http://schemas.microsoft.com/office/drawing/2014/main" id="{1CD3AE65-1C32-7B4F-879A-134E9F70F499}"/>
              </a:ext>
            </a:extLst>
          </p:cNvPr>
          <p:cNvSpPr txBox="1"/>
          <p:nvPr/>
        </p:nvSpPr>
        <p:spPr>
          <a:xfrm>
            <a:off x="7562786" y="2521858"/>
            <a:ext cx="5188382" cy="1823576"/>
          </a:xfrm>
          <a:prstGeom prst="rect">
            <a:avLst/>
          </a:prstGeom>
          <a:noFill/>
        </p:spPr>
        <p:txBody>
          <a:bodyPr wrap="square" rtlCol="0">
            <a:spAutoFit/>
          </a:bodyPr>
          <a:lstStyle/>
          <a:p>
            <a:pPr>
              <a:lnSpc>
                <a:spcPct val="150000"/>
              </a:lnSpc>
              <a:buClr>
                <a:srgbClr val="202A44"/>
              </a:buClr>
              <a:buSzPct val="110000"/>
            </a:pPr>
            <a:r>
              <a:rPr lang="en-US" sz="2500" b="1" dirty="0">
                <a:solidFill>
                  <a:schemeClr val="bg1"/>
                </a:solidFill>
              </a:rPr>
              <a:t>1. </a:t>
            </a:r>
            <a:r>
              <a:rPr lang="en-US" sz="2500" b="1" dirty="0" smtClean="0">
                <a:solidFill>
                  <a:schemeClr val="bg1"/>
                </a:solidFill>
              </a:rPr>
              <a:t>ACTION´S INFORMATION</a:t>
            </a:r>
            <a:endParaRPr lang="en-US" sz="2500" b="1" dirty="0">
              <a:solidFill>
                <a:schemeClr val="bg1"/>
              </a:solidFill>
            </a:endParaRPr>
          </a:p>
          <a:p>
            <a:pPr>
              <a:lnSpc>
                <a:spcPct val="150000"/>
              </a:lnSpc>
              <a:buClr>
                <a:srgbClr val="202A44"/>
              </a:buClr>
              <a:buSzPct val="110000"/>
            </a:pPr>
            <a:r>
              <a:rPr lang="en-US" sz="2500" b="1" dirty="0">
                <a:solidFill>
                  <a:schemeClr val="bg1"/>
                </a:solidFill>
              </a:rPr>
              <a:t>2. </a:t>
            </a:r>
            <a:r>
              <a:rPr lang="en-US" sz="2500" b="1" dirty="0" smtClean="0">
                <a:solidFill>
                  <a:schemeClr val="bg1"/>
                </a:solidFill>
              </a:rPr>
              <a:t>CALL FOR PROPOSALS</a:t>
            </a:r>
            <a:endParaRPr lang="en-US" sz="2500" b="1" dirty="0">
              <a:solidFill>
                <a:schemeClr val="bg1"/>
              </a:solidFill>
            </a:endParaRPr>
          </a:p>
          <a:p>
            <a:pPr>
              <a:lnSpc>
                <a:spcPct val="150000"/>
              </a:lnSpc>
              <a:buClr>
                <a:srgbClr val="202A44"/>
              </a:buClr>
              <a:buSzPct val="110000"/>
            </a:pPr>
            <a:r>
              <a:rPr lang="en-US" sz="2500" b="1" dirty="0">
                <a:solidFill>
                  <a:schemeClr val="bg1"/>
                </a:solidFill>
              </a:rPr>
              <a:t>3. </a:t>
            </a:r>
            <a:r>
              <a:rPr lang="en-US" sz="2500" b="1" dirty="0" smtClean="0">
                <a:solidFill>
                  <a:schemeClr val="bg1"/>
                </a:solidFill>
              </a:rPr>
              <a:t>ADDITIONAL INFO</a:t>
            </a:r>
            <a:endParaRPr lang="en-US" sz="2500" b="1" dirty="0">
              <a:solidFill>
                <a:schemeClr val="bg1"/>
              </a:solidFill>
            </a:endParaRPr>
          </a:p>
        </p:txBody>
      </p:sp>
      <p:grpSp>
        <p:nvGrpSpPr>
          <p:cNvPr id="29" name="Grupo 28"/>
          <p:cNvGrpSpPr/>
          <p:nvPr/>
        </p:nvGrpSpPr>
        <p:grpSpPr>
          <a:xfrm>
            <a:off x="452325" y="5974711"/>
            <a:ext cx="11299524" cy="647700"/>
            <a:chOff x="452325" y="5983338"/>
            <a:chExt cx="11299524" cy="647700"/>
          </a:xfrm>
        </p:grpSpPr>
        <p:grpSp>
          <p:nvGrpSpPr>
            <p:cNvPr id="30" name="Grupo 29"/>
            <p:cNvGrpSpPr/>
            <p:nvPr/>
          </p:nvGrpSpPr>
          <p:grpSpPr>
            <a:xfrm>
              <a:off x="452325" y="5983338"/>
              <a:ext cx="11299524" cy="647700"/>
              <a:chOff x="590375" y="5951896"/>
              <a:chExt cx="11299524" cy="647700"/>
            </a:xfrm>
          </p:grpSpPr>
          <p:grpSp>
            <p:nvGrpSpPr>
              <p:cNvPr id="32" name="Grupo 31"/>
              <p:cNvGrpSpPr/>
              <p:nvPr/>
            </p:nvGrpSpPr>
            <p:grpSpPr>
              <a:xfrm>
                <a:off x="7309508" y="6008490"/>
                <a:ext cx="2088735" cy="464105"/>
                <a:chOff x="0" y="0"/>
                <a:chExt cx="2114550" cy="520700"/>
              </a:xfrm>
            </p:grpSpPr>
            <p:pic>
              <p:nvPicPr>
                <p:cNvPr id="50" name="Picture 31">
                  <a:extLst>
                    <a:ext uri="{FF2B5EF4-FFF2-40B4-BE49-F238E27FC236}">
                      <a16:creationId xmlns:a16="http://schemas.microsoft.com/office/drawing/2014/main" id="{91AE9704-5554-46D5-9B8D-428107E0CF04}"/>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51" name="Retângulo 50"/>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33" name="Grupo 32"/>
              <p:cNvGrpSpPr/>
              <p:nvPr/>
            </p:nvGrpSpPr>
            <p:grpSpPr>
              <a:xfrm>
                <a:off x="9527699" y="6027356"/>
                <a:ext cx="2362200" cy="450850"/>
                <a:chOff x="0" y="0"/>
                <a:chExt cx="2362200" cy="450850"/>
              </a:xfrm>
            </p:grpSpPr>
            <p:pic>
              <p:nvPicPr>
                <p:cNvPr id="39"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0" name="Retângulo 39"/>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34" name="Grupo 33"/>
              <p:cNvGrpSpPr/>
              <p:nvPr/>
            </p:nvGrpSpPr>
            <p:grpSpPr>
              <a:xfrm>
                <a:off x="590375" y="5951896"/>
                <a:ext cx="4047206" cy="647700"/>
                <a:chOff x="0" y="0"/>
                <a:chExt cx="4914900" cy="784860"/>
              </a:xfrm>
            </p:grpSpPr>
            <p:pic>
              <p:nvPicPr>
                <p:cNvPr id="35" name="Picture 2">
                  <a:extLst>
                    <a:ext uri="{FF2B5EF4-FFF2-40B4-BE49-F238E27FC236}">
                      <a16:creationId xmlns:a16="http://schemas.microsoft.com/office/drawing/2014/main" id="{50A3A6F9-DF6A-4D44-AF59-71B692C0FD4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36" name="image3.png"/>
                <p:cNvPicPr/>
                <p:nvPr/>
              </p:nvPicPr>
              <p:blipFill>
                <a:blip r:embed="rId6">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37"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3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1"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181683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08C4BC7E-B09D-2C46-93F9-ADD17C400A6C}"/>
              </a:ext>
            </a:extLst>
          </p:cNvPr>
          <p:cNvPicPr>
            <a:picLocks noChangeAspect="1"/>
          </p:cNvPicPr>
          <p:nvPr/>
        </p:nvPicPr>
        <p:blipFill>
          <a:blip r:embed="rId2">
            <a:biLevel thresh="75000"/>
          </a:blip>
          <a:stretch>
            <a:fillRect/>
          </a:stretch>
        </p:blipFill>
        <p:spPr>
          <a:xfrm>
            <a:off x="0" y="5536530"/>
            <a:ext cx="12192000" cy="1321470"/>
          </a:xfrm>
          <a:prstGeom prst="rect">
            <a:avLst/>
          </a:prstGeom>
        </p:spPr>
      </p:pic>
      <p:sp>
        <p:nvSpPr>
          <p:cNvPr id="29" name="TextBox 14">
            <a:extLst>
              <a:ext uri="{FF2B5EF4-FFF2-40B4-BE49-F238E27FC236}">
                <a16:creationId xmlns:a16="http://schemas.microsoft.com/office/drawing/2014/main" id="{CDF2A092-0EED-3D47-8477-CE87907580A6}"/>
              </a:ext>
            </a:extLst>
          </p:cNvPr>
          <p:cNvSpPr txBox="1"/>
          <p:nvPr/>
        </p:nvSpPr>
        <p:spPr>
          <a:xfrm>
            <a:off x="0" y="1"/>
            <a:ext cx="12192000" cy="5615714"/>
          </a:xfrm>
          <a:prstGeom prst="rect">
            <a:avLst/>
          </a:prstGeom>
          <a:solidFill>
            <a:srgbClr val="A3DEF8"/>
          </a:solidFill>
        </p:spPr>
        <p:txBody>
          <a:bodyPr wrap="square" lIns="180000" rIns="180000" rtlCol="0" anchor="t">
            <a:noAutofit/>
          </a:bodyPr>
          <a:lstStyle/>
          <a:p>
            <a:endParaRPr lang="pt-PT" sz="1000" b="1" dirty="0">
              <a:solidFill>
                <a:srgbClr val="FFFF00"/>
              </a:solidFill>
            </a:endParaRPr>
          </a:p>
        </p:txBody>
      </p:sp>
      <p:grpSp>
        <p:nvGrpSpPr>
          <p:cNvPr id="43" name="Grupo 42"/>
          <p:cNvGrpSpPr/>
          <p:nvPr/>
        </p:nvGrpSpPr>
        <p:grpSpPr>
          <a:xfrm>
            <a:off x="0" y="-8926"/>
            <a:ext cx="12192000" cy="542966"/>
            <a:chOff x="0" y="-8926"/>
            <a:chExt cx="12192000" cy="542966"/>
          </a:xfrm>
        </p:grpSpPr>
        <p:pic>
          <p:nvPicPr>
            <p:cNvPr id="44"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8926"/>
              <a:ext cx="12192000" cy="542966"/>
            </a:xfrm>
            <a:prstGeom prst="rect">
              <a:avLst/>
            </a:prstGeom>
          </p:spPr>
        </p:pic>
        <p:sp>
          <p:nvSpPr>
            <p:cNvPr id="45"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46" name="TextBox 14">
            <a:extLst>
              <a:ext uri="{FF2B5EF4-FFF2-40B4-BE49-F238E27FC236}">
                <a16:creationId xmlns:a16="http://schemas.microsoft.com/office/drawing/2014/main" id="{CDF2A092-0EED-3D47-8477-CE87907580A6}"/>
              </a:ext>
            </a:extLst>
          </p:cNvPr>
          <p:cNvSpPr txBox="1"/>
          <p:nvPr/>
        </p:nvSpPr>
        <p:spPr>
          <a:xfrm>
            <a:off x="0" y="2325758"/>
            <a:ext cx="5831308" cy="914400"/>
          </a:xfrm>
          <a:prstGeom prst="rect">
            <a:avLst/>
          </a:prstGeom>
          <a:solidFill>
            <a:srgbClr val="466AAB"/>
          </a:solidFill>
        </p:spPr>
        <p:txBody>
          <a:bodyPr wrap="square" lIns="180000" rIns="180000" rtlCol="0" anchor="t">
            <a:noAutofit/>
          </a:bodyPr>
          <a:lstStyle/>
          <a:p>
            <a:pPr lvl="0" algn="ctr"/>
            <a:endParaRPr lang="pt-PT" sz="1400" b="1" dirty="0">
              <a:solidFill>
                <a:schemeClr val="bg1"/>
              </a:solidFill>
            </a:endParaRPr>
          </a:p>
          <a:p>
            <a:pPr lvl="0" algn="ctr"/>
            <a:endParaRPr lang="pt-PT" sz="1600" b="1" dirty="0" smtClean="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p:txBody>
      </p:sp>
      <p:sp>
        <p:nvSpPr>
          <p:cNvPr id="47" name="Title 1">
            <a:extLst>
              <a:ext uri="{FF2B5EF4-FFF2-40B4-BE49-F238E27FC236}">
                <a16:creationId xmlns:a16="http://schemas.microsoft.com/office/drawing/2014/main" id="{8F61F668-2189-DA4A-8151-BCA21A2E52C6}"/>
              </a:ext>
            </a:extLst>
          </p:cNvPr>
          <p:cNvSpPr txBox="1">
            <a:spLocks/>
          </p:cNvSpPr>
          <p:nvPr/>
        </p:nvSpPr>
        <p:spPr>
          <a:xfrm>
            <a:off x="353723" y="2503889"/>
            <a:ext cx="5311581" cy="415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Clr>
                <a:srgbClr val="202A44"/>
              </a:buClr>
              <a:buSzPct val="110000"/>
            </a:pPr>
            <a:r>
              <a:rPr lang="en-US" sz="2800" b="1" dirty="0">
                <a:solidFill>
                  <a:schemeClr val="bg1"/>
                </a:solidFill>
                <a:latin typeface="+mn-lt"/>
                <a:ea typeface="+mn-ea"/>
                <a:cs typeface="+mn-cs"/>
              </a:rPr>
              <a:t>1. ACTION´S INFORMATION</a:t>
            </a:r>
          </a:p>
        </p:txBody>
      </p:sp>
      <p:grpSp>
        <p:nvGrpSpPr>
          <p:cNvPr id="31" name="Grupo 30"/>
          <p:cNvGrpSpPr/>
          <p:nvPr/>
        </p:nvGrpSpPr>
        <p:grpSpPr>
          <a:xfrm>
            <a:off x="452325" y="5974711"/>
            <a:ext cx="11299524" cy="647700"/>
            <a:chOff x="452325" y="5983338"/>
            <a:chExt cx="11299524" cy="647700"/>
          </a:xfrm>
        </p:grpSpPr>
        <p:grpSp>
          <p:nvGrpSpPr>
            <p:cNvPr id="32" name="Grupo 31"/>
            <p:cNvGrpSpPr/>
            <p:nvPr/>
          </p:nvGrpSpPr>
          <p:grpSpPr>
            <a:xfrm>
              <a:off x="452325" y="5983338"/>
              <a:ext cx="11299524" cy="647700"/>
              <a:chOff x="590375" y="5951896"/>
              <a:chExt cx="11299524" cy="647700"/>
            </a:xfrm>
          </p:grpSpPr>
          <p:grpSp>
            <p:nvGrpSpPr>
              <p:cNvPr id="34" name="Grupo 33"/>
              <p:cNvGrpSpPr/>
              <p:nvPr/>
            </p:nvGrpSpPr>
            <p:grpSpPr>
              <a:xfrm>
                <a:off x="7309508" y="6008490"/>
                <a:ext cx="2088735" cy="464105"/>
                <a:chOff x="0" y="0"/>
                <a:chExt cx="2114550" cy="520700"/>
              </a:xfrm>
            </p:grpSpPr>
            <p:pic>
              <p:nvPicPr>
                <p:cNvPr id="52" name="Picture 31">
                  <a:extLst>
                    <a:ext uri="{FF2B5EF4-FFF2-40B4-BE49-F238E27FC236}">
                      <a16:creationId xmlns:a16="http://schemas.microsoft.com/office/drawing/2014/main" id="{91AE9704-5554-46D5-9B8D-428107E0CF04}"/>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53" name="Retângulo 52"/>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35" name="Grupo 34"/>
              <p:cNvGrpSpPr/>
              <p:nvPr/>
            </p:nvGrpSpPr>
            <p:grpSpPr>
              <a:xfrm>
                <a:off x="9527699" y="6027356"/>
                <a:ext cx="2362200" cy="450850"/>
                <a:chOff x="0" y="0"/>
                <a:chExt cx="2362200" cy="450850"/>
              </a:xfrm>
            </p:grpSpPr>
            <p:pic>
              <p:nvPicPr>
                <p:cNvPr id="41"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2" name="Retângulo 41"/>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36" name="Grupo 35"/>
              <p:cNvGrpSpPr/>
              <p:nvPr/>
            </p:nvGrpSpPr>
            <p:grpSpPr>
              <a:xfrm>
                <a:off x="590375" y="5951896"/>
                <a:ext cx="4047206" cy="647700"/>
                <a:chOff x="0" y="0"/>
                <a:chExt cx="4914900" cy="784860"/>
              </a:xfrm>
            </p:grpSpPr>
            <p:pic>
              <p:nvPicPr>
                <p:cNvPr id="37" name="Picture 2">
                  <a:extLst>
                    <a:ext uri="{FF2B5EF4-FFF2-40B4-BE49-F238E27FC236}">
                      <a16:creationId xmlns:a16="http://schemas.microsoft.com/office/drawing/2014/main" id="{50A3A6F9-DF6A-4D44-AF59-71B692C0FD4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38" name="image3.png"/>
                <p:cNvPicPr/>
                <p:nvPr/>
              </p:nvPicPr>
              <p:blipFill>
                <a:blip r:embed="rId6">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39"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0"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3"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307834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sp>
        <p:nvSpPr>
          <p:cNvPr id="14" name="TextBox 30">
            <a:extLst>
              <a:ext uri="{FF2B5EF4-FFF2-40B4-BE49-F238E27FC236}">
                <a16:creationId xmlns:a16="http://schemas.microsoft.com/office/drawing/2014/main" id="{28A706F5-1D09-2F49-9D65-EF1B64618983}"/>
              </a:ext>
            </a:extLst>
          </p:cNvPr>
          <p:cNvSpPr txBox="1"/>
          <p:nvPr/>
        </p:nvSpPr>
        <p:spPr>
          <a:xfrm>
            <a:off x="7201813" y="1343593"/>
            <a:ext cx="1757417" cy="897333"/>
          </a:xfrm>
          <a:prstGeom prst="rect">
            <a:avLst/>
          </a:prstGeom>
          <a:solidFill>
            <a:srgbClr val="466AAB"/>
          </a:solidFill>
        </p:spPr>
        <p:txBody>
          <a:bodyPr wrap="square" rtlCol="0" anchor="ctr">
            <a:noAutofit/>
          </a:bodyPr>
          <a:lstStyle/>
          <a:p>
            <a:pPr algn="ctr"/>
            <a:r>
              <a:rPr lang="en-US" sz="1600" b="1" dirty="0" smtClean="0">
                <a:solidFill>
                  <a:srgbClr val="FFFF00"/>
                </a:solidFill>
              </a:rPr>
              <a:t>IMPLEMENTING PARTNERS</a:t>
            </a:r>
            <a:endParaRPr lang="en-US" sz="1600" b="1" dirty="0">
              <a:solidFill>
                <a:srgbClr val="FFFF00"/>
              </a:solidFill>
            </a:endParaRPr>
          </a:p>
        </p:txBody>
      </p:sp>
      <p:sp>
        <p:nvSpPr>
          <p:cNvPr id="15" name="TextBox 31">
            <a:extLst>
              <a:ext uri="{FF2B5EF4-FFF2-40B4-BE49-F238E27FC236}">
                <a16:creationId xmlns:a16="http://schemas.microsoft.com/office/drawing/2014/main" id="{1FAFC3BB-32A6-5E48-8093-5DB9A7B230A4}"/>
              </a:ext>
            </a:extLst>
          </p:cNvPr>
          <p:cNvSpPr txBox="1"/>
          <p:nvPr/>
        </p:nvSpPr>
        <p:spPr>
          <a:xfrm>
            <a:off x="9246149" y="1343593"/>
            <a:ext cx="1757417" cy="897333"/>
          </a:xfrm>
          <a:prstGeom prst="rect">
            <a:avLst/>
          </a:prstGeom>
          <a:solidFill>
            <a:srgbClr val="466AAB"/>
          </a:solidFill>
        </p:spPr>
        <p:txBody>
          <a:bodyPr wrap="square" rtlCol="0" anchor="ctr">
            <a:noAutofit/>
          </a:bodyPr>
          <a:lstStyle/>
          <a:p>
            <a:pPr algn="ctr"/>
            <a:r>
              <a:rPr lang="en-US" sz="1600" b="1" dirty="0" smtClean="0">
                <a:solidFill>
                  <a:srgbClr val="FFFF00"/>
                </a:solidFill>
              </a:rPr>
              <a:t>IMPLEMENTATION PERIOD</a:t>
            </a:r>
            <a:endParaRPr lang="en-US" sz="1600" b="1" dirty="0">
              <a:solidFill>
                <a:srgbClr val="FFFF00"/>
              </a:solidFill>
            </a:endParaRPr>
          </a:p>
        </p:txBody>
      </p:sp>
      <p:sp>
        <p:nvSpPr>
          <p:cNvPr id="16" name="TextBox 32">
            <a:extLst>
              <a:ext uri="{FF2B5EF4-FFF2-40B4-BE49-F238E27FC236}">
                <a16:creationId xmlns:a16="http://schemas.microsoft.com/office/drawing/2014/main" id="{39F8EBF8-8DB2-5043-BF03-A062A7A057E9}"/>
              </a:ext>
            </a:extLst>
          </p:cNvPr>
          <p:cNvSpPr txBox="1"/>
          <p:nvPr/>
        </p:nvSpPr>
        <p:spPr>
          <a:xfrm>
            <a:off x="1908715" y="1343592"/>
            <a:ext cx="1757417" cy="897333"/>
          </a:xfrm>
          <a:prstGeom prst="rect">
            <a:avLst/>
          </a:prstGeom>
          <a:solidFill>
            <a:srgbClr val="466AAB"/>
          </a:solidFill>
        </p:spPr>
        <p:txBody>
          <a:bodyPr wrap="square" rtlCol="0" anchor="ctr">
            <a:noAutofit/>
          </a:bodyPr>
          <a:lstStyle/>
          <a:p>
            <a:pPr algn="ctr"/>
            <a:r>
              <a:rPr lang="en-US" sz="1600" b="1" dirty="0" smtClean="0">
                <a:solidFill>
                  <a:srgbClr val="FFFF00"/>
                </a:solidFill>
              </a:rPr>
              <a:t>FUNDING</a:t>
            </a:r>
            <a:endParaRPr lang="en-US" sz="1600" b="1" dirty="0">
              <a:solidFill>
                <a:srgbClr val="FFFF00"/>
              </a:solidFill>
            </a:endParaRPr>
          </a:p>
        </p:txBody>
      </p:sp>
      <p:sp>
        <p:nvSpPr>
          <p:cNvPr id="23" name="TextBox 34">
            <a:extLst>
              <a:ext uri="{FF2B5EF4-FFF2-40B4-BE49-F238E27FC236}">
                <a16:creationId xmlns:a16="http://schemas.microsoft.com/office/drawing/2014/main" id="{4B8B2CC3-EDAC-C042-B85F-BF67FF07BF13}"/>
              </a:ext>
            </a:extLst>
          </p:cNvPr>
          <p:cNvSpPr txBox="1"/>
          <p:nvPr/>
        </p:nvSpPr>
        <p:spPr>
          <a:xfrm>
            <a:off x="3959035" y="1343593"/>
            <a:ext cx="1757417" cy="897333"/>
          </a:xfrm>
          <a:prstGeom prst="rect">
            <a:avLst/>
          </a:prstGeom>
          <a:solidFill>
            <a:srgbClr val="466AAB"/>
          </a:solidFill>
        </p:spPr>
        <p:txBody>
          <a:bodyPr wrap="square" rtlCol="0" anchor="ctr">
            <a:noAutofit/>
          </a:bodyPr>
          <a:lstStyle/>
          <a:p>
            <a:pPr algn="ctr"/>
            <a:r>
              <a:rPr lang="en-US" sz="1600" b="1" dirty="0" smtClean="0">
                <a:solidFill>
                  <a:srgbClr val="FFFF00"/>
                </a:solidFill>
              </a:rPr>
              <a:t>MANAGEMENT</a:t>
            </a:r>
            <a:endParaRPr lang="en-US" sz="1600" b="1" dirty="0">
              <a:solidFill>
                <a:srgbClr val="FFFF00"/>
              </a:solidFill>
            </a:endParaRPr>
          </a:p>
        </p:txBody>
      </p:sp>
      <p:sp>
        <p:nvSpPr>
          <p:cNvPr id="24" name="TextBox 35">
            <a:extLst>
              <a:ext uri="{FF2B5EF4-FFF2-40B4-BE49-F238E27FC236}">
                <a16:creationId xmlns:a16="http://schemas.microsoft.com/office/drawing/2014/main" id="{3326F2A6-F1F1-A840-87ED-B0F6BE87D66B}"/>
              </a:ext>
            </a:extLst>
          </p:cNvPr>
          <p:cNvSpPr txBox="1"/>
          <p:nvPr/>
        </p:nvSpPr>
        <p:spPr>
          <a:xfrm>
            <a:off x="3959036" y="2240925"/>
            <a:ext cx="1757417" cy="2568018"/>
          </a:xfrm>
          <a:prstGeom prst="rect">
            <a:avLst/>
          </a:prstGeom>
          <a:solidFill>
            <a:schemeClr val="bg1"/>
          </a:solidFill>
          <a:ln w="76200">
            <a:noFill/>
          </a:ln>
        </p:spPr>
        <p:txBody>
          <a:bodyPr wrap="square" rtlCol="0" anchor="t" anchorCtr="0">
            <a:noAutofit/>
          </a:bodyPr>
          <a:lstStyle>
            <a:defPPr>
              <a:defRPr lang="en-US"/>
            </a:defPPr>
            <a:lvl1pPr algn="ctr">
              <a:defRPr sz="1400">
                <a:solidFill>
                  <a:srgbClr val="202A44"/>
                </a:solidFill>
              </a:defRPr>
            </a:lvl1pPr>
          </a:lstStyle>
          <a:p>
            <a:endParaRPr lang="en-US" dirty="0"/>
          </a:p>
        </p:txBody>
      </p:sp>
      <p:sp>
        <p:nvSpPr>
          <p:cNvPr id="26" name="TextBox 39">
            <a:extLst>
              <a:ext uri="{FF2B5EF4-FFF2-40B4-BE49-F238E27FC236}">
                <a16:creationId xmlns:a16="http://schemas.microsoft.com/office/drawing/2014/main" id="{DEFED885-39C6-2740-BEA5-AF6851D11A1E}"/>
              </a:ext>
            </a:extLst>
          </p:cNvPr>
          <p:cNvSpPr txBox="1"/>
          <p:nvPr/>
        </p:nvSpPr>
        <p:spPr>
          <a:xfrm>
            <a:off x="1908715" y="2219295"/>
            <a:ext cx="1757417" cy="2568019"/>
          </a:xfrm>
          <a:prstGeom prst="rect">
            <a:avLst/>
          </a:prstGeom>
          <a:solidFill>
            <a:schemeClr val="bg1"/>
          </a:solidFill>
          <a:ln w="76200">
            <a:noFill/>
          </a:ln>
        </p:spPr>
        <p:txBody>
          <a:bodyPr wrap="square" rtlCol="0" anchor="t" anchorCtr="0">
            <a:noAutofit/>
          </a:bodyPr>
          <a:lstStyle/>
          <a:p>
            <a:pPr algn="ctr"/>
            <a:endParaRPr lang="en-US" sz="1400" dirty="0" smtClean="0">
              <a:solidFill>
                <a:srgbClr val="202A44"/>
              </a:solidFill>
            </a:endParaRPr>
          </a:p>
          <a:p>
            <a:pPr algn="ctr"/>
            <a:endParaRPr lang="en-US" sz="1400" dirty="0" smtClean="0">
              <a:solidFill>
                <a:srgbClr val="202A44"/>
              </a:solidFill>
            </a:endParaRPr>
          </a:p>
          <a:p>
            <a:pPr algn="ctr"/>
            <a:endParaRPr lang="en-US" sz="1400" dirty="0">
              <a:solidFill>
                <a:srgbClr val="202A44"/>
              </a:solidFill>
            </a:endParaRPr>
          </a:p>
          <a:p>
            <a:pPr algn="ctr">
              <a:spcBef>
                <a:spcPts val="600"/>
              </a:spcBef>
            </a:pPr>
            <a:r>
              <a:rPr lang="en-US" sz="1400" dirty="0" smtClean="0">
                <a:solidFill>
                  <a:schemeClr val="accent1">
                    <a:lumMod val="50000"/>
                  </a:schemeClr>
                </a:solidFill>
              </a:rPr>
              <a:t>EUR 1 500 000.00 </a:t>
            </a:r>
            <a:endParaRPr lang="en-US" sz="1400" dirty="0">
              <a:solidFill>
                <a:schemeClr val="accent1">
                  <a:lumMod val="50000"/>
                </a:schemeClr>
              </a:solidFill>
            </a:endParaRPr>
          </a:p>
          <a:p>
            <a:pPr algn="ctr"/>
            <a:endParaRPr lang="en-US" sz="1400" dirty="0">
              <a:solidFill>
                <a:schemeClr val="accent1">
                  <a:lumMod val="50000"/>
                </a:schemeClr>
              </a:solidFill>
            </a:endParaRPr>
          </a:p>
          <a:p>
            <a:pPr algn="ctr"/>
            <a:endParaRPr lang="en-US" sz="1400" dirty="0" smtClean="0">
              <a:solidFill>
                <a:schemeClr val="accent1">
                  <a:lumMod val="50000"/>
                </a:schemeClr>
              </a:solidFill>
            </a:endParaRPr>
          </a:p>
          <a:p>
            <a:pPr algn="ctr"/>
            <a:endParaRPr lang="en-US" sz="1400" dirty="0">
              <a:solidFill>
                <a:schemeClr val="accent1">
                  <a:lumMod val="50000"/>
                </a:schemeClr>
              </a:solidFill>
            </a:endParaRPr>
          </a:p>
          <a:p>
            <a:pPr algn="ctr"/>
            <a:r>
              <a:rPr lang="en-US" sz="1400" dirty="0" smtClean="0">
                <a:solidFill>
                  <a:schemeClr val="accent1">
                    <a:lumMod val="50000"/>
                  </a:schemeClr>
                </a:solidFill>
              </a:rPr>
              <a:t>EUR 92 739.77</a:t>
            </a:r>
            <a:endParaRPr lang="en-US" sz="1400" dirty="0">
              <a:solidFill>
                <a:schemeClr val="accent1">
                  <a:lumMod val="50000"/>
                </a:schemeClr>
              </a:solidFill>
            </a:endParaRPr>
          </a:p>
          <a:p>
            <a:pPr algn="ctr"/>
            <a:endParaRPr lang="en-US" sz="1400" dirty="0">
              <a:solidFill>
                <a:srgbClr val="202A44"/>
              </a:solidFill>
            </a:endParaRPr>
          </a:p>
        </p:txBody>
      </p:sp>
      <p:sp>
        <p:nvSpPr>
          <p:cNvPr id="27" name="TextBox 40">
            <a:extLst>
              <a:ext uri="{FF2B5EF4-FFF2-40B4-BE49-F238E27FC236}">
                <a16:creationId xmlns:a16="http://schemas.microsoft.com/office/drawing/2014/main" id="{7E546D3C-372D-A441-B101-D68B5FE0C33F}"/>
              </a:ext>
            </a:extLst>
          </p:cNvPr>
          <p:cNvSpPr txBox="1"/>
          <p:nvPr/>
        </p:nvSpPr>
        <p:spPr>
          <a:xfrm>
            <a:off x="7201813" y="2240925"/>
            <a:ext cx="1757417" cy="2568019"/>
          </a:xfrm>
          <a:prstGeom prst="rect">
            <a:avLst/>
          </a:prstGeom>
          <a:solidFill>
            <a:schemeClr val="bg1"/>
          </a:solidFill>
          <a:ln w="76200">
            <a:noFill/>
          </a:ln>
        </p:spPr>
        <p:txBody>
          <a:bodyPr wrap="square" rtlCol="0" anchor="t" anchorCtr="0">
            <a:noAutofit/>
          </a:bodyPr>
          <a:lstStyle>
            <a:defPPr>
              <a:defRPr lang="en-US"/>
            </a:defPPr>
            <a:lvl1pPr algn="ctr">
              <a:defRPr sz="1400">
                <a:solidFill>
                  <a:srgbClr val="202A44"/>
                </a:solidFill>
              </a:defRPr>
            </a:lvl1pPr>
          </a:lstStyle>
          <a:p>
            <a:endParaRPr lang="pt-PT" dirty="0"/>
          </a:p>
        </p:txBody>
      </p:sp>
      <p:sp>
        <p:nvSpPr>
          <p:cNvPr id="28" name="TextBox 41">
            <a:extLst>
              <a:ext uri="{FF2B5EF4-FFF2-40B4-BE49-F238E27FC236}">
                <a16:creationId xmlns:a16="http://schemas.microsoft.com/office/drawing/2014/main" id="{43F3056D-E0FD-FA4D-9D46-B498A84ADC30}"/>
              </a:ext>
            </a:extLst>
          </p:cNvPr>
          <p:cNvSpPr txBox="1"/>
          <p:nvPr/>
        </p:nvSpPr>
        <p:spPr>
          <a:xfrm>
            <a:off x="9246148" y="2240926"/>
            <a:ext cx="1757417" cy="2568018"/>
          </a:xfrm>
          <a:prstGeom prst="rect">
            <a:avLst/>
          </a:prstGeom>
          <a:solidFill>
            <a:schemeClr val="bg1"/>
          </a:solidFill>
          <a:ln w="76200">
            <a:noFill/>
          </a:ln>
        </p:spPr>
        <p:txBody>
          <a:bodyPr wrap="square" rtlCol="0" anchor="t" anchorCtr="0">
            <a:noAutofit/>
          </a:bodyPr>
          <a:lstStyle>
            <a:defPPr>
              <a:defRPr lang="en-US"/>
            </a:defPPr>
            <a:lvl1pPr algn="ctr">
              <a:defRPr sz="1400">
                <a:solidFill>
                  <a:srgbClr val="202A44"/>
                </a:solidFill>
              </a:defRPr>
            </a:lvl1pPr>
          </a:lstStyle>
          <a:p>
            <a:endParaRPr lang="en-US" dirty="0" smtClean="0"/>
          </a:p>
          <a:p>
            <a:endParaRPr lang="en-US" dirty="0"/>
          </a:p>
          <a:p>
            <a:endParaRPr lang="en-US" dirty="0" smtClean="0"/>
          </a:p>
          <a:p>
            <a:r>
              <a:rPr lang="en-US" dirty="0" smtClean="0">
                <a:solidFill>
                  <a:schemeClr val="accent1">
                    <a:lumMod val="50000"/>
                  </a:schemeClr>
                </a:solidFill>
              </a:rPr>
              <a:t>01 </a:t>
            </a:r>
            <a:r>
              <a:rPr lang="en-US" dirty="0">
                <a:solidFill>
                  <a:schemeClr val="accent1">
                    <a:lumMod val="50000"/>
                  </a:schemeClr>
                </a:solidFill>
              </a:rPr>
              <a:t>January 2021</a:t>
            </a:r>
          </a:p>
          <a:p>
            <a:r>
              <a:rPr lang="en-US" dirty="0">
                <a:solidFill>
                  <a:schemeClr val="accent1">
                    <a:lumMod val="50000"/>
                  </a:schemeClr>
                </a:solidFill>
              </a:rPr>
              <a:t>to</a:t>
            </a:r>
          </a:p>
          <a:p>
            <a:r>
              <a:rPr lang="en-US" dirty="0">
                <a:solidFill>
                  <a:schemeClr val="accent1">
                    <a:lumMod val="50000"/>
                  </a:schemeClr>
                </a:solidFill>
              </a:rPr>
              <a:t>30  September 2024 </a:t>
            </a:r>
          </a:p>
          <a:p>
            <a:endParaRPr lang="en-US" dirty="0"/>
          </a:p>
        </p:txBody>
      </p:sp>
      <p:pic>
        <p:nvPicPr>
          <p:cNvPr id="21" name="Picture 12">
            <a:extLst>
              <a:ext uri="{FF2B5EF4-FFF2-40B4-BE49-F238E27FC236}">
                <a16:creationId xmlns:a16="http://schemas.microsoft.com/office/drawing/2014/main" id="{A705D084-C80F-E341-A141-12A114721907}"/>
              </a:ext>
            </a:extLst>
          </p:cNvPr>
          <p:cNvPicPr>
            <a:picLocks noChangeAspect="1"/>
          </p:cNvPicPr>
          <p:nvPr/>
        </p:nvPicPr>
        <p:blipFill>
          <a:blip r:embed="rId2"/>
          <a:stretch>
            <a:fillRect/>
          </a:stretch>
        </p:blipFill>
        <p:spPr>
          <a:xfrm>
            <a:off x="4373291" y="3236114"/>
            <a:ext cx="928909" cy="468000"/>
          </a:xfrm>
          <a:prstGeom prst="rect">
            <a:avLst/>
          </a:prstGeom>
        </p:spPr>
      </p:pic>
      <p:pic>
        <p:nvPicPr>
          <p:cNvPr id="36" name="Picture 12">
            <a:extLst>
              <a:ext uri="{FF2B5EF4-FFF2-40B4-BE49-F238E27FC236}">
                <a16:creationId xmlns:a16="http://schemas.microsoft.com/office/drawing/2014/main" id="{AAE054F6-E882-464D-90BE-123E8B08D736}"/>
              </a:ext>
            </a:extLst>
          </p:cNvPr>
          <p:cNvPicPr>
            <a:picLocks noChangeAspect="1"/>
          </p:cNvPicPr>
          <p:nvPr/>
        </p:nvPicPr>
        <p:blipFill>
          <a:blip r:embed="rId2"/>
          <a:stretch>
            <a:fillRect/>
          </a:stretch>
        </p:blipFill>
        <p:spPr>
          <a:xfrm>
            <a:off x="2473676" y="3440347"/>
            <a:ext cx="688393" cy="346824"/>
          </a:xfrm>
          <a:prstGeom prst="rect">
            <a:avLst/>
          </a:prstGeom>
        </p:spPr>
      </p:pic>
      <p:pic>
        <p:nvPicPr>
          <p:cNvPr id="43" name="Imagem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441" y="2537220"/>
            <a:ext cx="1061705" cy="347970"/>
          </a:xfrm>
          <a:prstGeom prst="rect">
            <a:avLst/>
          </a:prstGeom>
        </p:spPr>
      </p:pic>
      <p:pic>
        <p:nvPicPr>
          <p:cNvPr id="44" name="Imagem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104" y="2976338"/>
            <a:ext cx="1150645" cy="398890"/>
          </a:xfrm>
          <a:prstGeom prst="rect">
            <a:avLst/>
          </a:prstGeom>
        </p:spPr>
      </p:pic>
      <p:pic>
        <p:nvPicPr>
          <p:cNvPr id="45" name="Picture 8" descr="http://www.patrimoniocultural.gov.pt/static/img/log_gov_3.png.pagespeed.ce.2C7-ka90q8.png"/>
          <p:cNvPicPr>
            <a:picLocks noChangeAspect="1" noChangeArrowheads="1"/>
          </p:cNvPicPr>
          <p:nvPr/>
        </p:nvPicPr>
        <p:blipFill rotWithShape="1">
          <a:blip r:embed="rId5">
            <a:extLst>
              <a:ext uri="{28A0092B-C50C-407E-A947-70E740481C1C}">
                <a14:useLocalDpi xmlns:a14="http://schemas.microsoft.com/office/drawing/2010/main" val="0"/>
              </a:ext>
            </a:extLst>
          </a:blip>
          <a:srcRect r="43787" b="-11121"/>
          <a:stretch/>
        </p:blipFill>
        <p:spPr bwMode="auto">
          <a:xfrm>
            <a:off x="7417019" y="3549333"/>
            <a:ext cx="1247977" cy="4455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408357" y="4144736"/>
            <a:ext cx="1083206" cy="3990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1">
            <a:extLst>
              <a:ext uri="{FF2B5EF4-FFF2-40B4-BE49-F238E27FC236}">
                <a16:creationId xmlns:a16="http://schemas.microsoft.com/office/drawing/2014/main" id="{91AE9704-5554-46D5-9B8D-428107E0CF04}"/>
              </a:ext>
            </a:extLst>
          </p:cNvPr>
          <p:cNvPicPr/>
          <p:nvPr/>
        </p:nvPicPr>
        <p:blipFill>
          <a:blip r:embed="rId7">
            <a:extLst>
              <a:ext uri="{28A0092B-C50C-407E-A947-70E740481C1C}">
                <a14:useLocalDpi xmlns:a14="http://schemas.microsoft.com/office/drawing/2010/main" val="0"/>
              </a:ext>
            </a:extLst>
          </a:blip>
          <a:stretch>
            <a:fillRect/>
          </a:stretch>
        </p:blipFill>
        <p:spPr>
          <a:xfrm>
            <a:off x="2301732" y="2360410"/>
            <a:ext cx="971382" cy="536134"/>
          </a:xfrm>
          <a:prstGeom prst="rect">
            <a:avLst/>
          </a:prstGeom>
        </p:spPr>
      </p:pic>
      <p:pic>
        <p:nvPicPr>
          <p:cNvPr id="40" name="Picture 8">
            <a:extLst>
              <a:ext uri="{FF2B5EF4-FFF2-40B4-BE49-F238E27FC236}">
                <a16:creationId xmlns:a16="http://schemas.microsoft.com/office/drawing/2014/main" id="{08C4BC7E-B09D-2C46-93F9-ADD17C400A6C}"/>
              </a:ext>
            </a:extLst>
          </p:cNvPr>
          <p:cNvPicPr>
            <a:picLocks noChangeAspect="1"/>
          </p:cNvPicPr>
          <p:nvPr/>
        </p:nvPicPr>
        <p:blipFill>
          <a:blip r:embed="rId8">
            <a:biLevel thresh="75000"/>
          </a:blip>
          <a:stretch>
            <a:fillRect/>
          </a:stretch>
        </p:blipFill>
        <p:spPr>
          <a:xfrm>
            <a:off x="0" y="5544355"/>
            <a:ext cx="12192000" cy="1321470"/>
          </a:xfrm>
          <a:prstGeom prst="rect">
            <a:avLst/>
          </a:prstGeom>
        </p:spPr>
      </p:pic>
      <p:grpSp>
        <p:nvGrpSpPr>
          <p:cNvPr id="69" name="Grupo 68"/>
          <p:cNvGrpSpPr/>
          <p:nvPr/>
        </p:nvGrpSpPr>
        <p:grpSpPr>
          <a:xfrm>
            <a:off x="0" y="-8926"/>
            <a:ext cx="12192000" cy="542966"/>
            <a:chOff x="0" y="-8926"/>
            <a:chExt cx="12192000" cy="542966"/>
          </a:xfrm>
        </p:grpSpPr>
        <p:pic>
          <p:nvPicPr>
            <p:cNvPr id="70" name="Picture 9">
              <a:extLst>
                <a:ext uri="{FF2B5EF4-FFF2-40B4-BE49-F238E27FC236}">
                  <a16:creationId xmlns:a16="http://schemas.microsoft.com/office/drawing/2014/main" id="{C7024C67-4131-A147-B4B2-B6E26A1EF6B0}"/>
                </a:ext>
              </a:extLst>
            </p:cNvPr>
            <p:cNvPicPr>
              <a:picLocks noChangeAspect="1"/>
            </p:cNvPicPr>
            <p:nvPr/>
          </p:nvPicPr>
          <p:blipFill>
            <a:blip r:embed="rId8">
              <a:biLevel thresh="75000"/>
            </a:blip>
            <a:stretch>
              <a:fillRect/>
            </a:stretch>
          </p:blipFill>
          <p:spPr>
            <a:xfrm>
              <a:off x="0" y="-8926"/>
              <a:ext cx="12192000" cy="542966"/>
            </a:xfrm>
            <a:prstGeom prst="rect">
              <a:avLst/>
            </a:prstGeom>
          </p:spPr>
        </p:pic>
        <p:sp>
          <p:nvSpPr>
            <p:cNvPr id="71"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grpSp>
        <p:nvGrpSpPr>
          <p:cNvPr id="52" name="Grupo 51"/>
          <p:cNvGrpSpPr/>
          <p:nvPr/>
        </p:nvGrpSpPr>
        <p:grpSpPr>
          <a:xfrm>
            <a:off x="452325" y="5974711"/>
            <a:ext cx="11299524" cy="647700"/>
            <a:chOff x="452325" y="5983338"/>
            <a:chExt cx="11299524" cy="647700"/>
          </a:xfrm>
        </p:grpSpPr>
        <p:grpSp>
          <p:nvGrpSpPr>
            <p:cNvPr id="53" name="Grupo 52"/>
            <p:cNvGrpSpPr/>
            <p:nvPr/>
          </p:nvGrpSpPr>
          <p:grpSpPr>
            <a:xfrm>
              <a:off x="452325" y="5983338"/>
              <a:ext cx="11299524" cy="647700"/>
              <a:chOff x="590375" y="5951896"/>
              <a:chExt cx="11299524" cy="647700"/>
            </a:xfrm>
          </p:grpSpPr>
          <p:grpSp>
            <p:nvGrpSpPr>
              <p:cNvPr id="55" name="Grupo 54"/>
              <p:cNvGrpSpPr/>
              <p:nvPr/>
            </p:nvGrpSpPr>
            <p:grpSpPr>
              <a:xfrm>
                <a:off x="7309508" y="6008490"/>
                <a:ext cx="2088735" cy="464105"/>
                <a:chOff x="0" y="0"/>
                <a:chExt cx="2114550" cy="520700"/>
              </a:xfrm>
            </p:grpSpPr>
            <p:pic>
              <p:nvPicPr>
                <p:cNvPr id="64" name="Picture 31">
                  <a:extLst>
                    <a:ext uri="{FF2B5EF4-FFF2-40B4-BE49-F238E27FC236}">
                      <a16:creationId xmlns:a16="http://schemas.microsoft.com/office/drawing/2014/main" id="{91AE9704-5554-46D5-9B8D-428107E0CF04}"/>
                    </a:ext>
                  </a:extLst>
                </p:cNvPr>
                <p:cNvPicPr/>
                <p:nvPr/>
              </p:nvPicPr>
              <p:blipFill>
                <a:blip r:embed="rId7">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65" name="Retângulo 64"/>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56" name="Grupo 55"/>
              <p:cNvGrpSpPr/>
              <p:nvPr/>
            </p:nvGrpSpPr>
            <p:grpSpPr>
              <a:xfrm>
                <a:off x="9527699" y="6027356"/>
                <a:ext cx="2362200" cy="450850"/>
                <a:chOff x="0" y="0"/>
                <a:chExt cx="2362200" cy="450850"/>
              </a:xfrm>
            </p:grpSpPr>
            <p:pic>
              <p:nvPicPr>
                <p:cNvPr id="62" name="Picture 12">
                  <a:extLst>
                    <a:ext uri="{FF2B5EF4-FFF2-40B4-BE49-F238E27FC236}">
                      <a16:creationId xmlns:a16="http://schemas.microsoft.com/office/drawing/2014/main" id="{E8FE5326-6178-904A-9854-0DCFAFE73F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63" name="Retângulo 62"/>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57" name="Grupo 56"/>
              <p:cNvGrpSpPr/>
              <p:nvPr/>
            </p:nvGrpSpPr>
            <p:grpSpPr>
              <a:xfrm>
                <a:off x="590375" y="5951896"/>
                <a:ext cx="4047206" cy="647700"/>
                <a:chOff x="0" y="0"/>
                <a:chExt cx="4914900" cy="784860"/>
              </a:xfrm>
            </p:grpSpPr>
            <p:pic>
              <p:nvPicPr>
                <p:cNvPr id="58" name="Picture 2">
                  <a:extLst>
                    <a:ext uri="{FF2B5EF4-FFF2-40B4-BE49-F238E27FC236}">
                      <a16:creationId xmlns:a16="http://schemas.microsoft.com/office/drawing/2014/main" id="{50A3A6F9-DF6A-4D44-AF59-71B692C0FD4F}"/>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59" name="image3.png"/>
                <p:cNvPicPr/>
                <p:nvPr/>
              </p:nvPicPr>
              <p:blipFill>
                <a:blip r:embed="rId11">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60" name="Picture 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61"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54" name="Picture 12">
              <a:extLst>
                <a:ext uri="{FF2B5EF4-FFF2-40B4-BE49-F238E27FC236}">
                  <a16:creationId xmlns:a16="http://schemas.microsoft.com/office/drawing/2014/main" id="{E8FE5326-6178-904A-9854-0DCFAFE73F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185060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526774" y="842692"/>
            <a:ext cx="5495335" cy="4353960"/>
          </a:xfrm>
          <a:prstGeom prst="rect">
            <a:avLst/>
          </a:prstGeom>
        </p:spPr>
      </p:pic>
      <p:sp>
        <p:nvSpPr>
          <p:cNvPr id="15" name="TextBox 13">
            <a:extLst>
              <a:ext uri="{FF2B5EF4-FFF2-40B4-BE49-F238E27FC236}">
                <a16:creationId xmlns:a16="http://schemas.microsoft.com/office/drawing/2014/main" id="{59FF9F10-C740-E143-9B4A-C2303EFC2700}"/>
              </a:ext>
            </a:extLst>
          </p:cNvPr>
          <p:cNvSpPr txBox="1"/>
          <p:nvPr/>
        </p:nvSpPr>
        <p:spPr>
          <a:xfrm>
            <a:off x="837813" y="1206460"/>
            <a:ext cx="4858403" cy="3754874"/>
          </a:xfrm>
          <a:prstGeom prst="rect">
            <a:avLst/>
          </a:prstGeom>
          <a:noFill/>
        </p:spPr>
        <p:txBody>
          <a:bodyPr wrap="square" rtlCol="0">
            <a:spAutoFit/>
          </a:bodyPr>
          <a:lstStyle/>
          <a:p>
            <a:pPr algn="just"/>
            <a:r>
              <a:rPr lang="pt-PT" sz="1400" b="1" dirty="0" smtClean="0">
                <a:solidFill>
                  <a:srgbClr val="202A44"/>
                </a:solidFill>
              </a:rPr>
              <a:t>OVERALL OBJECTIVE</a:t>
            </a:r>
          </a:p>
          <a:p>
            <a:pPr algn="just"/>
            <a:r>
              <a:rPr lang="pt-PT" sz="1400" dirty="0" err="1" smtClean="0">
                <a:solidFill>
                  <a:srgbClr val="202A44"/>
                </a:solidFill>
              </a:rPr>
              <a:t>Contribute</a:t>
            </a:r>
            <a:r>
              <a:rPr lang="pt-PT" sz="1400" dirty="0" smtClean="0">
                <a:solidFill>
                  <a:srgbClr val="202A44"/>
                </a:solidFill>
              </a:rPr>
              <a:t> </a:t>
            </a:r>
            <a:r>
              <a:rPr lang="pt-PT" sz="1400" dirty="0">
                <a:solidFill>
                  <a:srgbClr val="202A44"/>
                </a:solidFill>
              </a:rPr>
              <a:t>to </a:t>
            </a:r>
            <a:r>
              <a:rPr lang="pt-PT" sz="1400" dirty="0" err="1">
                <a:solidFill>
                  <a:srgbClr val="202A44"/>
                </a:solidFill>
              </a:rPr>
              <a:t>strengthened</a:t>
            </a:r>
            <a:r>
              <a:rPr lang="pt-PT" sz="1400" dirty="0">
                <a:solidFill>
                  <a:srgbClr val="202A44"/>
                </a:solidFill>
              </a:rPr>
              <a:t> inclusive </a:t>
            </a:r>
            <a:r>
              <a:rPr lang="pt-PT" sz="1400" dirty="0" err="1">
                <a:solidFill>
                  <a:srgbClr val="202A44"/>
                </a:solidFill>
              </a:rPr>
              <a:t>and</a:t>
            </a:r>
            <a:r>
              <a:rPr lang="pt-PT" sz="1400" dirty="0">
                <a:solidFill>
                  <a:srgbClr val="202A44"/>
                </a:solidFill>
              </a:rPr>
              <a:t> </a:t>
            </a:r>
            <a:r>
              <a:rPr lang="pt-PT" sz="1400" dirty="0" err="1">
                <a:solidFill>
                  <a:srgbClr val="202A44"/>
                </a:solidFill>
              </a:rPr>
              <a:t>sustainable</a:t>
            </a:r>
            <a:r>
              <a:rPr lang="pt-PT" sz="1400" dirty="0">
                <a:solidFill>
                  <a:srgbClr val="202A44"/>
                </a:solidFill>
              </a:rPr>
              <a:t> </a:t>
            </a:r>
            <a:r>
              <a:rPr lang="pt-PT" sz="1400" dirty="0" err="1">
                <a:solidFill>
                  <a:srgbClr val="202A44"/>
                </a:solidFill>
              </a:rPr>
              <a:t>blue</a:t>
            </a:r>
            <a:r>
              <a:rPr lang="pt-PT" sz="1400" dirty="0">
                <a:solidFill>
                  <a:srgbClr val="202A44"/>
                </a:solidFill>
              </a:rPr>
              <a:t> </a:t>
            </a:r>
            <a:r>
              <a:rPr lang="pt-PT" sz="1400" dirty="0" err="1">
                <a:solidFill>
                  <a:srgbClr val="202A44"/>
                </a:solidFill>
              </a:rPr>
              <a:t>economy</a:t>
            </a:r>
            <a:r>
              <a:rPr lang="pt-PT" sz="1400" dirty="0">
                <a:solidFill>
                  <a:srgbClr val="202A44"/>
                </a:solidFill>
              </a:rPr>
              <a:t> </a:t>
            </a:r>
            <a:r>
              <a:rPr lang="pt-PT" sz="1400" dirty="0" err="1">
                <a:solidFill>
                  <a:srgbClr val="202A44"/>
                </a:solidFill>
              </a:rPr>
              <a:t>value</a:t>
            </a:r>
            <a:r>
              <a:rPr lang="pt-PT" sz="1400" dirty="0">
                <a:solidFill>
                  <a:srgbClr val="202A44"/>
                </a:solidFill>
              </a:rPr>
              <a:t> </a:t>
            </a:r>
            <a:r>
              <a:rPr lang="pt-PT" sz="1400" dirty="0" err="1">
                <a:solidFill>
                  <a:srgbClr val="202A44"/>
                </a:solidFill>
              </a:rPr>
              <a:t>chains</a:t>
            </a:r>
            <a:r>
              <a:rPr lang="pt-PT" sz="1400" dirty="0">
                <a:solidFill>
                  <a:srgbClr val="202A44"/>
                </a:solidFill>
              </a:rPr>
              <a:t> in </a:t>
            </a:r>
            <a:r>
              <a:rPr lang="pt-PT" sz="1400" dirty="0" err="1">
                <a:solidFill>
                  <a:srgbClr val="202A44"/>
                </a:solidFill>
              </a:rPr>
              <a:t>Kenya’s</a:t>
            </a:r>
            <a:r>
              <a:rPr lang="pt-PT" sz="1400" dirty="0">
                <a:solidFill>
                  <a:srgbClr val="202A44"/>
                </a:solidFill>
              </a:rPr>
              <a:t> JKP </a:t>
            </a:r>
            <a:r>
              <a:rPr lang="pt-PT" sz="1400" dirty="0" err="1">
                <a:solidFill>
                  <a:srgbClr val="202A44"/>
                </a:solidFill>
              </a:rPr>
              <a:t>counties</a:t>
            </a:r>
            <a:r>
              <a:rPr lang="pt-PT" sz="1400" dirty="0">
                <a:solidFill>
                  <a:srgbClr val="202A44"/>
                </a:solidFill>
              </a:rPr>
              <a:t>: Kilifi, </a:t>
            </a:r>
            <a:r>
              <a:rPr lang="pt-PT" sz="1400" dirty="0" err="1">
                <a:solidFill>
                  <a:srgbClr val="202A44"/>
                </a:solidFill>
              </a:rPr>
              <a:t>Kwale</a:t>
            </a:r>
            <a:r>
              <a:rPr lang="pt-PT" sz="1400" dirty="0">
                <a:solidFill>
                  <a:srgbClr val="202A44"/>
                </a:solidFill>
              </a:rPr>
              <a:t>, </a:t>
            </a:r>
            <a:r>
              <a:rPr lang="pt-PT" sz="1400" dirty="0" err="1">
                <a:solidFill>
                  <a:srgbClr val="202A44"/>
                </a:solidFill>
              </a:rPr>
              <a:t>Lamu</a:t>
            </a:r>
            <a:r>
              <a:rPr lang="pt-PT" sz="1400" dirty="0">
                <a:solidFill>
                  <a:srgbClr val="202A44"/>
                </a:solidFill>
              </a:rPr>
              <a:t>, Mombasa, </a:t>
            </a:r>
            <a:r>
              <a:rPr lang="pt-PT" sz="1400" dirty="0" err="1">
                <a:solidFill>
                  <a:srgbClr val="202A44"/>
                </a:solidFill>
              </a:rPr>
              <a:t>Taita</a:t>
            </a:r>
            <a:r>
              <a:rPr lang="pt-PT" sz="1400" dirty="0">
                <a:solidFill>
                  <a:srgbClr val="202A44"/>
                </a:solidFill>
              </a:rPr>
              <a:t> </a:t>
            </a:r>
            <a:r>
              <a:rPr lang="pt-PT" sz="1400" dirty="0" err="1">
                <a:solidFill>
                  <a:srgbClr val="202A44"/>
                </a:solidFill>
              </a:rPr>
              <a:t>Taveta</a:t>
            </a:r>
            <a:r>
              <a:rPr lang="pt-PT" sz="1400" dirty="0">
                <a:solidFill>
                  <a:srgbClr val="202A44"/>
                </a:solidFill>
              </a:rPr>
              <a:t>, Tana </a:t>
            </a:r>
            <a:r>
              <a:rPr lang="pt-PT" sz="1400" dirty="0" err="1" smtClean="0">
                <a:solidFill>
                  <a:srgbClr val="202A44"/>
                </a:solidFill>
              </a:rPr>
              <a:t>River</a:t>
            </a:r>
            <a:r>
              <a:rPr lang="pt-PT" sz="1400" dirty="0" smtClean="0">
                <a:solidFill>
                  <a:srgbClr val="202A44"/>
                </a:solidFill>
              </a:rPr>
              <a:t>.</a:t>
            </a:r>
          </a:p>
          <a:p>
            <a:pPr algn="just"/>
            <a:endParaRPr lang="pt-PT" sz="1400" dirty="0" smtClean="0">
              <a:solidFill>
                <a:srgbClr val="202A44"/>
              </a:solidFill>
              <a:latin typeface="+mj-lt"/>
            </a:endParaRPr>
          </a:p>
          <a:p>
            <a:pPr algn="just"/>
            <a:endParaRPr lang="pt-PT" sz="1400" dirty="0" smtClean="0">
              <a:solidFill>
                <a:srgbClr val="202A44"/>
              </a:solidFill>
              <a:latin typeface="+mj-lt"/>
            </a:endParaRPr>
          </a:p>
          <a:p>
            <a:pPr algn="just"/>
            <a:r>
              <a:rPr lang="pt-PT" sz="1400" b="1" dirty="0" smtClean="0">
                <a:solidFill>
                  <a:srgbClr val="202A44"/>
                </a:solidFill>
              </a:rPr>
              <a:t>SPECIFIC OBJECTIVE</a:t>
            </a:r>
          </a:p>
          <a:p>
            <a:pPr algn="just"/>
            <a:r>
              <a:rPr lang="en-US" sz="1400" dirty="0">
                <a:solidFill>
                  <a:srgbClr val="202A44"/>
                </a:solidFill>
              </a:rPr>
              <a:t>Contribute to advance inclusive employment in Tourism and Cultural Heritage cross-sector in JKP Counties under its Jumuiya 2030 blue economy strategy</a:t>
            </a:r>
            <a:r>
              <a:rPr lang="en-US" sz="1400" dirty="0" smtClean="0">
                <a:solidFill>
                  <a:srgbClr val="202A44"/>
                </a:solidFill>
              </a:rPr>
              <a:t>.</a:t>
            </a:r>
          </a:p>
          <a:p>
            <a:pPr algn="just"/>
            <a:endParaRPr lang="pt-PT" sz="1400" dirty="0" smtClean="0">
              <a:solidFill>
                <a:srgbClr val="202A44"/>
              </a:solidFill>
              <a:latin typeface="+mj-lt"/>
            </a:endParaRPr>
          </a:p>
          <a:p>
            <a:pPr algn="just"/>
            <a:endParaRPr lang="pt-PT" sz="1400" b="1" dirty="0" smtClean="0">
              <a:solidFill>
                <a:srgbClr val="202A44"/>
              </a:solidFill>
            </a:endParaRPr>
          </a:p>
          <a:p>
            <a:pPr algn="just"/>
            <a:r>
              <a:rPr lang="pt-PT" sz="1400" b="1" dirty="0" smtClean="0">
                <a:solidFill>
                  <a:srgbClr val="202A44"/>
                </a:solidFill>
              </a:rPr>
              <a:t>GOALS</a:t>
            </a:r>
          </a:p>
          <a:p>
            <a:pPr marL="285750" indent="-285750" algn="just">
              <a:buFont typeface="Arial" panose="020B0604020202020204" pitchFamily="34" charset="0"/>
              <a:buChar char="•"/>
            </a:pPr>
            <a:r>
              <a:rPr lang="en-US" sz="1400" dirty="0" smtClean="0">
                <a:solidFill>
                  <a:srgbClr val="202A44"/>
                </a:solidFill>
              </a:rPr>
              <a:t>100 Long-term </a:t>
            </a:r>
            <a:r>
              <a:rPr lang="en-US" sz="1400" dirty="0">
                <a:solidFill>
                  <a:srgbClr val="202A44"/>
                </a:solidFill>
              </a:rPr>
              <a:t>new jobs created in Tourism and Cultural Heritage </a:t>
            </a:r>
            <a:r>
              <a:rPr lang="en-US" sz="1400" dirty="0" smtClean="0">
                <a:solidFill>
                  <a:srgbClr val="202A44"/>
                </a:solidFill>
              </a:rPr>
              <a:t>sectors, </a:t>
            </a:r>
            <a:r>
              <a:rPr lang="pt-PT" sz="1400" dirty="0" err="1">
                <a:solidFill>
                  <a:srgbClr val="202A44"/>
                </a:solidFill>
              </a:rPr>
              <a:t>thereof</a:t>
            </a:r>
            <a:r>
              <a:rPr lang="en-US" sz="1400" dirty="0">
                <a:solidFill>
                  <a:srgbClr val="202A44"/>
                </a:solidFill>
              </a:rPr>
              <a:t> 50 women </a:t>
            </a:r>
          </a:p>
          <a:p>
            <a:pPr marL="285750" indent="-285750" algn="just">
              <a:buFont typeface="Arial" panose="020B0604020202020204" pitchFamily="34" charset="0"/>
              <a:buChar char="•"/>
            </a:pPr>
            <a:r>
              <a:rPr lang="en-US" sz="1400" dirty="0" smtClean="0">
                <a:solidFill>
                  <a:srgbClr val="202A44"/>
                </a:solidFill>
              </a:rPr>
              <a:t>EUR 550 000.00 of </a:t>
            </a:r>
            <a:r>
              <a:rPr lang="en-US" sz="1400" dirty="0">
                <a:solidFill>
                  <a:srgbClr val="202A44"/>
                </a:solidFill>
              </a:rPr>
              <a:t>new investments </a:t>
            </a:r>
            <a:r>
              <a:rPr lang="en-US" sz="1400" dirty="0" smtClean="0">
                <a:solidFill>
                  <a:srgbClr val="202A44"/>
                </a:solidFill>
              </a:rPr>
              <a:t>contributing </a:t>
            </a:r>
            <a:r>
              <a:rPr lang="en-US" sz="1400" dirty="0">
                <a:solidFill>
                  <a:srgbClr val="202A44"/>
                </a:solidFill>
              </a:rPr>
              <a:t>to advance blue </a:t>
            </a:r>
            <a:r>
              <a:rPr lang="en-US" sz="1400" dirty="0" smtClean="0">
                <a:solidFill>
                  <a:srgbClr val="202A44"/>
                </a:solidFill>
              </a:rPr>
              <a:t>economy</a:t>
            </a:r>
            <a:endParaRPr lang="pt-PT" sz="1400" dirty="0">
              <a:solidFill>
                <a:srgbClr val="202A44"/>
              </a:solidFill>
            </a:endParaRPr>
          </a:p>
        </p:txBody>
      </p:sp>
      <p:sp>
        <p:nvSpPr>
          <p:cNvPr id="16" name="TextBox 14">
            <a:extLst>
              <a:ext uri="{FF2B5EF4-FFF2-40B4-BE49-F238E27FC236}">
                <a16:creationId xmlns:a16="http://schemas.microsoft.com/office/drawing/2014/main" id="{CDF2A092-0EED-3D47-8477-CE87907580A6}"/>
              </a:ext>
            </a:extLst>
          </p:cNvPr>
          <p:cNvSpPr txBox="1"/>
          <p:nvPr/>
        </p:nvSpPr>
        <p:spPr>
          <a:xfrm>
            <a:off x="6383581" y="842692"/>
            <a:ext cx="5215383" cy="4353960"/>
          </a:xfrm>
          <a:prstGeom prst="rect">
            <a:avLst/>
          </a:prstGeom>
          <a:solidFill>
            <a:srgbClr val="466AAB"/>
          </a:solidFill>
        </p:spPr>
        <p:txBody>
          <a:bodyPr wrap="square" lIns="180000" rIns="180000" rtlCol="0" anchor="t">
            <a:noAutofit/>
          </a:bodyPr>
          <a:lstStyle/>
          <a:p>
            <a:endParaRPr lang="pt-PT" sz="1000" dirty="0" smtClean="0">
              <a:solidFill>
                <a:schemeClr val="bg1"/>
              </a:solidFill>
            </a:endParaRPr>
          </a:p>
        </p:txBody>
      </p:sp>
      <p:pic>
        <p:nvPicPr>
          <p:cNvPr id="24"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44355"/>
            <a:ext cx="12192000" cy="1321470"/>
          </a:xfrm>
          <a:prstGeom prst="rect">
            <a:avLst/>
          </a:prstGeom>
        </p:spPr>
      </p:pic>
      <p:grpSp>
        <p:nvGrpSpPr>
          <p:cNvPr id="50" name="Grupo 49"/>
          <p:cNvGrpSpPr/>
          <p:nvPr/>
        </p:nvGrpSpPr>
        <p:grpSpPr>
          <a:xfrm>
            <a:off x="0" y="-8926"/>
            <a:ext cx="12192000" cy="542966"/>
            <a:chOff x="0" y="-8926"/>
            <a:chExt cx="12192000" cy="542966"/>
          </a:xfrm>
        </p:grpSpPr>
        <p:pic>
          <p:nvPicPr>
            <p:cNvPr id="51"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2"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21" name="TextBox 13">
            <a:extLst>
              <a:ext uri="{FF2B5EF4-FFF2-40B4-BE49-F238E27FC236}">
                <a16:creationId xmlns:a16="http://schemas.microsoft.com/office/drawing/2014/main" id="{59FF9F10-C740-E143-9B4A-C2303EFC2700}"/>
              </a:ext>
            </a:extLst>
          </p:cNvPr>
          <p:cNvSpPr txBox="1"/>
          <p:nvPr/>
        </p:nvSpPr>
        <p:spPr>
          <a:xfrm>
            <a:off x="6562070" y="1054038"/>
            <a:ext cx="4858403" cy="3970318"/>
          </a:xfrm>
          <a:prstGeom prst="rect">
            <a:avLst/>
          </a:prstGeom>
          <a:noFill/>
        </p:spPr>
        <p:txBody>
          <a:bodyPr wrap="square" rtlCol="0">
            <a:spAutoFit/>
          </a:bodyPr>
          <a:lstStyle/>
          <a:p>
            <a:pPr algn="just"/>
            <a:r>
              <a:rPr lang="pt-PT" sz="1400" dirty="0">
                <a:solidFill>
                  <a:srgbClr val="FFFF00"/>
                </a:solidFill>
              </a:rPr>
              <a:t>R1| </a:t>
            </a:r>
            <a:r>
              <a:rPr lang="en-US" sz="1400" b="1" dirty="0">
                <a:solidFill>
                  <a:srgbClr val="FFFF00"/>
                </a:solidFill>
              </a:rPr>
              <a:t>JKP’s INCLUSIVE TOURISM AND CULTURAL HERITAGE PLANNING CAPACITY INCREASED</a:t>
            </a:r>
            <a:endParaRPr lang="pt-PT" sz="1400" b="1" dirty="0">
              <a:solidFill>
                <a:srgbClr val="FFFF00"/>
              </a:solidFill>
            </a:endParaRPr>
          </a:p>
          <a:p>
            <a:pPr marL="742950" lvl="1" indent="-285750" algn="just">
              <a:buFont typeface="Arial" panose="020B0604020202020204" pitchFamily="34" charset="0"/>
              <a:buChar char="•"/>
            </a:pPr>
            <a:r>
              <a:rPr lang="en-US" sz="1400" dirty="0">
                <a:solidFill>
                  <a:schemeClr val="bg1"/>
                </a:solidFill>
              </a:rPr>
              <a:t>1 regional government policy developed/revised</a:t>
            </a:r>
          </a:p>
          <a:p>
            <a:pPr marL="742950" lvl="1" indent="-285750" algn="just">
              <a:buFont typeface="Arial" panose="020B0604020202020204" pitchFamily="34" charset="0"/>
              <a:buChar char="•"/>
            </a:pPr>
            <a:r>
              <a:rPr lang="en-US" sz="1400" dirty="0">
                <a:solidFill>
                  <a:schemeClr val="bg1"/>
                </a:solidFill>
              </a:rPr>
              <a:t>10 integrated governance sector blueprint meetings</a:t>
            </a:r>
          </a:p>
          <a:p>
            <a:pPr algn="just"/>
            <a:endParaRPr lang="pt-PT" sz="1400" dirty="0">
              <a:solidFill>
                <a:srgbClr val="FFF500"/>
              </a:solidFill>
            </a:endParaRPr>
          </a:p>
          <a:p>
            <a:pPr algn="just"/>
            <a:r>
              <a:rPr lang="pt-PT" sz="1400" dirty="0">
                <a:solidFill>
                  <a:srgbClr val="FFFF00"/>
                </a:solidFill>
              </a:rPr>
              <a:t>R2| </a:t>
            </a:r>
            <a:r>
              <a:rPr lang="en-US" sz="1400" b="1" dirty="0">
                <a:solidFill>
                  <a:srgbClr val="FFFF00"/>
                </a:solidFill>
              </a:rPr>
              <a:t>NEW TCH EMPLOYEMENT AND VALUE CHAIN DYNAMICS THROUHG SMALL PROJECTS AND BUSSINESS </a:t>
            </a:r>
            <a:endParaRPr lang="pt-PT" sz="1400" dirty="0">
              <a:solidFill>
                <a:srgbClr val="FFFF00"/>
              </a:solidFill>
            </a:endParaRPr>
          </a:p>
          <a:p>
            <a:pPr marL="742950" lvl="1" indent="-285750" algn="just">
              <a:buFont typeface="Arial" panose="020B0604020202020204" pitchFamily="34" charset="0"/>
              <a:buChar char="•"/>
            </a:pPr>
            <a:r>
              <a:rPr lang="pt-PT" sz="1400" dirty="0">
                <a:solidFill>
                  <a:schemeClr val="bg1"/>
                </a:solidFill>
              </a:rPr>
              <a:t>10 to 25</a:t>
            </a:r>
            <a:r>
              <a:rPr lang="en-US" sz="1400" dirty="0">
                <a:solidFill>
                  <a:schemeClr val="bg1"/>
                </a:solidFill>
              </a:rPr>
              <a:t> projects receiving grants and technical mentorship</a:t>
            </a:r>
            <a:endParaRPr lang="pt-PT" sz="1400" dirty="0">
              <a:solidFill>
                <a:schemeClr val="bg1"/>
              </a:solidFill>
            </a:endParaRPr>
          </a:p>
          <a:p>
            <a:pPr marL="742950" lvl="1" indent="-285750" algn="just">
              <a:buFont typeface="Arial" panose="020B0604020202020204" pitchFamily="34" charset="0"/>
              <a:buChar char="•"/>
            </a:pPr>
            <a:r>
              <a:rPr lang="en-US" sz="1400" dirty="0">
                <a:solidFill>
                  <a:schemeClr val="bg1"/>
                </a:solidFill>
              </a:rPr>
              <a:t>50 new jobs created by awarded operators, </a:t>
            </a:r>
            <a:r>
              <a:rPr lang="pt-PT" sz="1400" dirty="0" err="1">
                <a:solidFill>
                  <a:schemeClr val="bg1"/>
                </a:solidFill>
              </a:rPr>
              <a:t>thereof</a:t>
            </a:r>
            <a:r>
              <a:rPr lang="en-US" sz="1400" dirty="0">
                <a:solidFill>
                  <a:schemeClr val="bg1"/>
                </a:solidFill>
              </a:rPr>
              <a:t> 25 women </a:t>
            </a:r>
            <a:endParaRPr lang="pt-PT" sz="1400" dirty="0">
              <a:solidFill>
                <a:schemeClr val="bg1"/>
              </a:solidFill>
            </a:endParaRPr>
          </a:p>
          <a:p>
            <a:pPr algn="just"/>
            <a:endParaRPr lang="pt-PT" sz="1400" dirty="0">
              <a:solidFill>
                <a:schemeClr val="bg1"/>
              </a:solidFill>
            </a:endParaRPr>
          </a:p>
          <a:p>
            <a:pPr algn="just"/>
            <a:r>
              <a:rPr lang="pt-PT" sz="1400" dirty="0">
                <a:solidFill>
                  <a:srgbClr val="FFFF00"/>
                </a:solidFill>
              </a:rPr>
              <a:t>R3| </a:t>
            </a:r>
            <a:r>
              <a:rPr lang="pt-PT" sz="1400" b="1" dirty="0">
                <a:solidFill>
                  <a:srgbClr val="FFFF00"/>
                </a:solidFill>
              </a:rPr>
              <a:t>YOUNG SOCIAL ENTREPRENEURS VIA UBUNTO LEADERS ACADEMY</a:t>
            </a:r>
          </a:p>
          <a:p>
            <a:pPr marL="742950" lvl="1" indent="-285750" algn="just">
              <a:buFont typeface="Arial" panose="020B0604020202020204" pitchFamily="34" charset="0"/>
              <a:buChar char="•"/>
            </a:pPr>
            <a:r>
              <a:rPr lang="pt-PT" sz="1400" dirty="0">
                <a:solidFill>
                  <a:schemeClr val="bg1"/>
                </a:solidFill>
              </a:rPr>
              <a:t>140 </a:t>
            </a:r>
            <a:r>
              <a:rPr lang="en-US" sz="1400" dirty="0">
                <a:solidFill>
                  <a:schemeClr val="bg1"/>
                </a:solidFill>
              </a:rPr>
              <a:t>young unemployed trained in social entrepreneurship, </a:t>
            </a:r>
            <a:r>
              <a:rPr lang="pt-PT" sz="1400" dirty="0" err="1">
                <a:solidFill>
                  <a:schemeClr val="bg1"/>
                </a:solidFill>
              </a:rPr>
              <a:t>thereof</a:t>
            </a:r>
            <a:r>
              <a:rPr lang="pt-PT" sz="1400" dirty="0">
                <a:solidFill>
                  <a:schemeClr val="bg1"/>
                </a:solidFill>
              </a:rPr>
              <a:t> </a:t>
            </a:r>
            <a:r>
              <a:rPr lang="en-US" sz="1400" dirty="0">
                <a:solidFill>
                  <a:schemeClr val="bg1"/>
                </a:solidFill>
              </a:rPr>
              <a:t>70 women</a:t>
            </a:r>
          </a:p>
          <a:p>
            <a:pPr marL="742950" lvl="1" indent="-285750" algn="just">
              <a:buFont typeface="Arial" panose="020B0604020202020204" pitchFamily="34" charset="0"/>
              <a:buChar char="•"/>
            </a:pPr>
            <a:r>
              <a:rPr lang="en-US" sz="1400" dirty="0">
                <a:solidFill>
                  <a:schemeClr val="bg1"/>
                </a:solidFill>
              </a:rPr>
              <a:t>100 young trained to create their own business or find jobs, thereof 50 women</a:t>
            </a:r>
            <a:endParaRPr lang="pt-PT" sz="1600" dirty="0">
              <a:solidFill>
                <a:schemeClr val="bg1"/>
              </a:solidFill>
            </a:endParaRPr>
          </a:p>
        </p:txBody>
      </p:sp>
      <p:grpSp>
        <p:nvGrpSpPr>
          <p:cNvPr id="36" name="Grupo 35"/>
          <p:cNvGrpSpPr/>
          <p:nvPr/>
        </p:nvGrpSpPr>
        <p:grpSpPr>
          <a:xfrm>
            <a:off x="452325" y="5974711"/>
            <a:ext cx="11299524" cy="647700"/>
            <a:chOff x="452325" y="5983338"/>
            <a:chExt cx="11299524" cy="647700"/>
          </a:xfrm>
        </p:grpSpPr>
        <p:grpSp>
          <p:nvGrpSpPr>
            <p:cNvPr id="37" name="Grupo 36"/>
            <p:cNvGrpSpPr/>
            <p:nvPr/>
          </p:nvGrpSpPr>
          <p:grpSpPr>
            <a:xfrm>
              <a:off x="452325" y="5983338"/>
              <a:ext cx="11299524" cy="647700"/>
              <a:chOff x="590375" y="5951896"/>
              <a:chExt cx="11299524" cy="647700"/>
            </a:xfrm>
          </p:grpSpPr>
          <p:grpSp>
            <p:nvGrpSpPr>
              <p:cNvPr id="39" name="Grupo 38"/>
              <p:cNvGrpSpPr/>
              <p:nvPr/>
            </p:nvGrpSpPr>
            <p:grpSpPr>
              <a:xfrm>
                <a:off x="7309508" y="6008490"/>
                <a:ext cx="2088735" cy="464105"/>
                <a:chOff x="0" y="0"/>
                <a:chExt cx="2114550" cy="520700"/>
              </a:xfrm>
            </p:grpSpPr>
            <p:pic>
              <p:nvPicPr>
                <p:cNvPr id="48"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49" name="Retângulo 48"/>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0" name="Grupo 39"/>
              <p:cNvGrpSpPr/>
              <p:nvPr/>
            </p:nvGrpSpPr>
            <p:grpSpPr>
              <a:xfrm>
                <a:off x="9527699" y="6027356"/>
                <a:ext cx="2362200" cy="450850"/>
                <a:chOff x="0" y="0"/>
                <a:chExt cx="2362200" cy="450850"/>
              </a:xfrm>
            </p:grpSpPr>
            <p:pic>
              <p:nvPicPr>
                <p:cNvPr id="46"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7" name="Retângulo 46"/>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1" name="Grupo 40"/>
              <p:cNvGrpSpPr/>
              <p:nvPr/>
            </p:nvGrpSpPr>
            <p:grpSpPr>
              <a:xfrm>
                <a:off x="590375" y="5951896"/>
                <a:ext cx="4047206" cy="647700"/>
                <a:chOff x="0" y="0"/>
                <a:chExt cx="4914900" cy="784860"/>
              </a:xfrm>
            </p:grpSpPr>
            <p:pic>
              <p:nvPicPr>
                <p:cNvPr id="42"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3"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4164895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08C4BC7E-B09D-2C46-93F9-ADD17C400A6C}"/>
              </a:ext>
            </a:extLst>
          </p:cNvPr>
          <p:cNvPicPr>
            <a:picLocks noChangeAspect="1"/>
          </p:cNvPicPr>
          <p:nvPr/>
        </p:nvPicPr>
        <p:blipFill>
          <a:blip r:embed="rId2">
            <a:biLevel thresh="75000"/>
          </a:blip>
          <a:stretch>
            <a:fillRect/>
          </a:stretch>
        </p:blipFill>
        <p:spPr>
          <a:xfrm>
            <a:off x="0" y="5536530"/>
            <a:ext cx="12192000" cy="1321470"/>
          </a:xfrm>
          <a:prstGeom prst="rect">
            <a:avLst/>
          </a:prstGeom>
        </p:spPr>
      </p:pic>
      <p:sp>
        <p:nvSpPr>
          <p:cNvPr id="29" name="TextBox 14">
            <a:extLst>
              <a:ext uri="{FF2B5EF4-FFF2-40B4-BE49-F238E27FC236}">
                <a16:creationId xmlns:a16="http://schemas.microsoft.com/office/drawing/2014/main" id="{CDF2A092-0EED-3D47-8477-CE87907580A6}"/>
              </a:ext>
            </a:extLst>
          </p:cNvPr>
          <p:cNvSpPr txBox="1"/>
          <p:nvPr/>
        </p:nvSpPr>
        <p:spPr>
          <a:xfrm>
            <a:off x="0" y="1"/>
            <a:ext cx="12192000" cy="5615714"/>
          </a:xfrm>
          <a:prstGeom prst="rect">
            <a:avLst/>
          </a:prstGeom>
          <a:solidFill>
            <a:srgbClr val="A3DEF8"/>
          </a:solidFill>
        </p:spPr>
        <p:txBody>
          <a:bodyPr wrap="square" lIns="180000" rIns="180000" rtlCol="0" anchor="t">
            <a:noAutofit/>
          </a:bodyPr>
          <a:lstStyle/>
          <a:p>
            <a:endParaRPr lang="pt-PT" sz="1000" b="1" dirty="0">
              <a:solidFill>
                <a:srgbClr val="FFFF00"/>
              </a:solidFill>
            </a:endParaRPr>
          </a:p>
        </p:txBody>
      </p:sp>
      <p:grpSp>
        <p:nvGrpSpPr>
          <p:cNvPr id="43" name="Grupo 42"/>
          <p:cNvGrpSpPr/>
          <p:nvPr/>
        </p:nvGrpSpPr>
        <p:grpSpPr>
          <a:xfrm>
            <a:off x="0" y="-8926"/>
            <a:ext cx="12192000" cy="542966"/>
            <a:chOff x="0" y="-8926"/>
            <a:chExt cx="12192000" cy="542966"/>
          </a:xfrm>
        </p:grpSpPr>
        <p:pic>
          <p:nvPicPr>
            <p:cNvPr id="44" name="Picture 9">
              <a:extLst>
                <a:ext uri="{FF2B5EF4-FFF2-40B4-BE49-F238E27FC236}">
                  <a16:creationId xmlns:a16="http://schemas.microsoft.com/office/drawing/2014/main" id="{C7024C67-4131-A147-B4B2-B6E26A1EF6B0}"/>
                </a:ext>
              </a:extLst>
            </p:cNvPr>
            <p:cNvPicPr>
              <a:picLocks noChangeAspect="1"/>
            </p:cNvPicPr>
            <p:nvPr/>
          </p:nvPicPr>
          <p:blipFill>
            <a:blip r:embed="rId2">
              <a:biLevel thresh="75000"/>
            </a:blip>
            <a:stretch>
              <a:fillRect/>
            </a:stretch>
          </p:blipFill>
          <p:spPr>
            <a:xfrm>
              <a:off x="0" y="-8926"/>
              <a:ext cx="12192000" cy="542966"/>
            </a:xfrm>
            <a:prstGeom prst="rect">
              <a:avLst/>
            </a:prstGeom>
          </p:spPr>
        </p:pic>
        <p:sp>
          <p:nvSpPr>
            <p:cNvPr id="45"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46" name="TextBox 14">
            <a:extLst>
              <a:ext uri="{FF2B5EF4-FFF2-40B4-BE49-F238E27FC236}">
                <a16:creationId xmlns:a16="http://schemas.microsoft.com/office/drawing/2014/main" id="{CDF2A092-0EED-3D47-8477-CE87907580A6}"/>
              </a:ext>
            </a:extLst>
          </p:cNvPr>
          <p:cNvSpPr txBox="1"/>
          <p:nvPr/>
        </p:nvSpPr>
        <p:spPr>
          <a:xfrm>
            <a:off x="0" y="2325758"/>
            <a:ext cx="5831308" cy="914400"/>
          </a:xfrm>
          <a:prstGeom prst="rect">
            <a:avLst/>
          </a:prstGeom>
          <a:solidFill>
            <a:srgbClr val="466AAB"/>
          </a:solidFill>
        </p:spPr>
        <p:txBody>
          <a:bodyPr wrap="square" lIns="180000" rIns="180000" rtlCol="0" anchor="t">
            <a:noAutofit/>
          </a:bodyPr>
          <a:lstStyle/>
          <a:p>
            <a:pPr lvl="0" algn="ctr"/>
            <a:endParaRPr lang="pt-PT" sz="1400" b="1" dirty="0">
              <a:solidFill>
                <a:schemeClr val="bg1"/>
              </a:solidFill>
            </a:endParaRPr>
          </a:p>
          <a:p>
            <a:pPr lvl="0" algn="ctr"/>
            <a:endParaRPr lang="pt-PT" sz="1600" b="1" dirty="0" smtClean="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a:p>
            <a:pPr algn="ctr"/>
            <a:endParaRPr lang="pt-PT" sz="1400" dirty="0" smtClean="0">
              <a:solidFill>
                <a:schemeClr val="bg1"/>
              </a:solidFill>
            </a:endParaRPr>
          </a:p>
          <a:p>
            <a:pPr algn="ctr"/>
            <a:endParaRPr lang="pt-PT" sz="1400" dirty="0">
              <a:solidFill>
                <a:schemeClr val="bg1"/>
              </a:solidFill>
            </a:endParaRPr>
          </a:p>
        </p:txBody>
      </p:sp>
      <p:sp>
        <p:nvSpPr>
          <p:cNvPr id="47" name="Title 1">
            <a:extLst>
              <a:ext uri="{FF2B5EF4-FFF2-40B4-BE49-F238E27FC236}">
                <a16:creationId xmlns:a16="http://schemas.microsoft.com/office/drawing/2014/main" id="{8F61F668-2189-DA4A-8151-BCA21A2E52C6}"/>
              </a:ext>
            </a:extLst>
          </p:cNvPr>
          <p:cNvSpPr txBox="1">
            <a:spLocks/>
          </p:cNvSpPr>
          <p:nvPr/>
        </p:nvSpPr>
        <p:spPr>
          <a:xfrm>
            <a:off x="353723" y="2503889"/>
            <a:ext cx="5311581" cy="415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Clr>
                <a:srgbClr val="202A44"/>
              </a:buClr>
              <a:buSzPct val="110000"/>
            </a:pPr>
            <a:r>
              <a:rPr lang="en-US" sz="2800" b="1" dirty="0">
                <a:solidFill>
                  <a:schemeClr val="bg1"/>
                </a:solidFill>
                <a:latin typeface="+mn-lt"/>
                <a:ea typeface="+mn-ea"/>
                <a:cs typeface="+mn-cs"/>
              </a:rPr>
              <a:t>2. CALL FOR PROPOSALS</a:t>
            </a:r>
          </a:p>
        </p:txBody>
      </p:sp>
      <p:grpSp>
        <p:nvGrpSpPr>
          <p:cNvPr id="31" name="Grupo 30"/>
          <p:cNvGrpSpPr/>
          <p:nvPr/>
        </p:nvGrpSpPr>
        <p:grpSpPr>
          <a:xfrm>
            <a:off x="452325" y="5974711"/>
            <a:ext cx="11299524" cy="647700"/>
            <a:chOff x="452325" y="5983338"/>
            <a:chExt cx="11299524" cy="647700"/>
          </a:xfrm>
        </p:grpSpPr>
        <p:grpSp>
          <p:nvGrpSpPr>
            <p:cNvPr id="32" name="Grupo 31"/>
            <p:cNvGrpSpPr/>
            <p:nvPr/>
          </p:nvGrpSpPr>
          <p:grpSpPr>
            <a:xfrm>
              <a:off x="452325" y="5983338"/>
              <a:ext cx="11299524" cy="647700"/>
              <a:chOff x="590375" y="5951896"/>
              <a:chExt cx="11299524" cy="647700"/>
            </a:xfrm>
          </p:grpSpPr>
          <p:grpSp>
            <p:nvGrpSpPr>
              <p:cNvPr id="34" name="Grupo 33"/>
              <p:cNvGrpSpPr/>
              <p:nvPr/>
            </p:nvGrpSpPr>
            <p:grpSpPr>
              <a:xfrm>
                <a:off x="7309508" y="6008490"/>
                <a:ext cx="2088735" cy="464105"/>
                <a:chOff x="0" y="0"/>
                <a:chExt cx="2114550" cy="520700"/>
              </a:xfrm>
            </p:grpSpPr>
            <p:pic>
              <p:nvPicPr>
                <p:cNvPr id="52" name="Picture 31">
                  <a:extLst>
                    <a:ext uri="{FF2B5EF4-FFF2-40B4-BE49-F238E27FC236}">
                      <a16:creationId xmlns:a16="http://schemas.microsoft.com/office/drawing/2014/main" id="{91AE9704-5554-46D5-9B8D-428107E0CF04}"/>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53" name="Retângulo 52"/>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35" name="Grupo 34"/>
              <p:cNvGrpSpPr/>
              <p:nvPr/>
            </p:nvGrpSpPr>
            <p:grpSpPr>
              <a:xfrm>
                <a:off x="9527699" y="6027356"/>
                <a:ext cx="2362200" cy="450850"/>
                <a:chOff x="0" y="0"/>
                <a:chExt cx="2362200" cy="450850"/>
              </a:xfrm>
            </p:grpSpPr>
            <p:pic>
              <p:nvPicPr>
                <p:cNvPr id="41"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2" name="Retângulo 41"/>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36" name="Grupo 35"/>
              <p:cNvGrpSpPr/>
              <p:nvPr/>
            </p:nvGrpSpPr>
            <p:grpSpPr>
              <a:xfrm>
                <a:off x="590375" y="5951896"/>
                <a:ext cx="4047206" cy="647700"/>
                <a:chOff x="0" y="0"/>
                <a:chExt cx="4914900" cy="784860"/>
              </a:xfrm>
            </p:grpSpPr>
            <p:pic>
              <p:nvPicPr>
                <p:cNvPr id="37" name="Picture 2">
                  <a:extLst>
                    <a:ext uri="{FF2B5EF4-FFF2-40B4-BE49-F238E27FC236}">
                      <a16:creationId xmlns:a16="http://schemas.microsoft.com/office/drawing/2014/main" id="{50A3A6F9-DF6A-4D44-AF59-71B692C0FD4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38" name="image3.png"/>
                <p:cNvPicPr/>
                <p:nvPr/>
              </p:nvPicPr>
              <p:blipFill>
                <a:blip r:embed="rId6">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39"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0"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33" name="Picture 12">
              <a:extLst>
                <a:ext uri="{FF2B5EF4-FFF2-40B4-BE49-F238E27FC236}">
                  <a16:creationId xmlns:a16="http://schemas.microsoft.com/office/drawing/2014/main" id="{E8FE5326-6178-904A-9854-0DCFAFE7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413310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3DEF8"/>
        </a:solidFill>
        <a:effectLst/>
      </p:bgPr>
    </p:bg>
    <p:spTree>
      <p:nvGrpSpPr>
        <p:cNvPr id="1" name=""/>
        <p:cNvGrpSpPr/>
        <p:nvPr/>
      </p:nvGrpSpPr>
      <p:grpSpPr>
        <a:xfrm>
          <a:off x="0" y="0"/>
          <a:ext cx="0" cy="0"/>
          <a:chOff x="0" y="0"/>
          <a:chExt cx="0" cy="0"/>
        </a:xfrm>
      </p:grpSpPr>
      <p:pic>
        <p:nvPicPr>
          <p:cNvPr id="24" name="Picture 3">
            <a:extLst>
              <a:ext uri="{FF2B5EF4-FFF2-40B4-BE49-F238E27FC236}">
                <a16:creationId xmlns:a16="http://schemas.microsoft.com/office/drawing/2014/main" id="{1D16DA30-7D9D-8649-97FC-F397A3B4A093}"/>
              </a:ext>
            </a:extLst>
          </p:cNvPr>
          <p:cNvPicPr>
            <a:picLocks noChangeAspect="1"/>
          </p:cNvPicPr>
          <p:nvPr/>
        </p:nvPicPr>
        <p:blipFill>
          <a:blip r:embed="rId2">
            <a:duotone>
              <a:schemeClr val="accent1">
                <a:shade val="45000"/>
                <a:satMod val="135000"/>
              </a:schemeClr>
              <a:prstClr val="white"/>
            </a:duotone>
          </a:blip>
          <a:stretch>
            <a:fillRect/>
          </a:stretch>
        </p:blipFill>
        <p:spPr>
          <a:xfrm>
            <a:off x="763342" y="1472557"/>
            <a:ext cx="4761730" cy="3423840"/>
          </a:xfrm>
          <a:prstGeom prst="rect">
            <a:avLst/>
          </a:prstGeom>
        </p:spPr>
      </p:pic>
      <p:sp>
        <p:nvSpPr>
          <p:cNvPr id="25" name="TextBox 13">
            <a:extLst>
              <a:ext uri="{FF2B5EF4-FFF2-40B4-BE49-F238E27FC236}">
                <a16:creationId xmlns:a16="http://schemas.microsoft.com/office/drawing/2014/main" id="{59FF9F10-C740-E143-9B4A-C2303EFC2700}"/>
              </a:ext>
            </a:extLst>
          </p:cNvPr>
          <p:cNvSpPr txBox="1"/>
          <p:nvPr/>
        </p:nvSpPr>
        <p:spPr>
          <a:xfrm>
            <a:off x="970417" y="1781719"/>
            <a:ext cx="4347579" cy="2800767"/>
          </a:xfrm>
          <a:prstGeom prst="rect">
            <a:avLst/>
          </a:prstGeom>
          <a:noFill/>
        </p:spPr>
        <p:txBody>
          <a:bodyPr wrap="square" rtlCol="0">
            <a:spAutoFit/>
          </a:bodyPr>
          <a:lstStyle/>
          <a:p>
            <a:pPr algn="just"/>
            <a:r>
              <a:rPr lang="pt-PT" sz="1600" b="1" dirty="0" smtClean="0">
                <a:solidFill>
                  <a:srgbClr val="202A44"/>
                </a:solidFill>
              </a:rPr>
              <a:t>OUTPUT </a:t>
            </a:r>
            <a:r>
              <a:rPr lang="pt-PT" sz="1600" b="1" dirty="0">
                <a:solidFill>
                  <a:srgbClr val="202A44"/>
                </a:solidFill>
              </a:rPr>
              <a:t>2</a:t>
            </a:r>
          </a:p>
          <a:p>
            <a:pPr algn="just"/>
            <a:r>
              <a:rPr lang="en-US" sz="1600" b="1" dirty="0">
                <a:solidFill>
                  <a:srgbClr val="202A44"/>
                </a:solidFill>
              </a:rPr>
              <a:t>Innovative small projects and businesses in Tourism and Cultural Heritage generate new employment and new dynamics in value chains cross-sector</a:t>
            </a:r>
            <a:endParaRPr lang="pt-PT" sz="1600" b="1" dirty="0">
              <a:solidFill>
                <a:srgbClr val="202A44"/>
              </a:solidFill>
            </a:endParaRPr>
          </a:p>
          <a:p>
            <a:pPr algn="just"/>
            <a:endParaRPr lang="pt-PT" sz="1600" b="1" dirty="0">
              <a:solidFill>
                <a:srgbClr val="202A44"/>
              </a:solidFill>
            </a:endParaRPr>
          </a:p>
          <a:p>
            <a:pPr algn="just"/>
            <a:endParaRPr lang="pt-PT" sz="1600" b="1" dirty="0" smtClean="0">
              <a:solidFill>
                <a:srgbClr val="202A44"/>
              </a:solidFill>
            </a:endParaRPr>
          </a:p>
          <a:p>
            <a:pPr algn="just"/>
            <a:r>
              <a:rPr lang="en-US" sz="1600" b="1" dirty="0">
                <a:solidFill>
                  <a:srgbClr val="202A44"/>
                </a:solidFill>
              </a:rPr>
              <a:t>A2. Small grants for socio-economic development projects and businesses targeting job creation in Tourism and Cultural Heritage cross-sector</a:t>
            </a:r>
            <a:endParaRPr lang="pt-PT" sz="1600" b="1" dirty="0">
              <a:solidFill>
                <a:srgbClr val="202A44"/>
              </a:solidFill>
            </a:endParaRPr>
          </a:p>
        </p:txBody>
      </p:sp>
      <p:sp>
        <p:nvSpPr>
          <p:cNvPr id="26" name="TextBox 14">
            <a:extLst>
              <a:ext uri="{FF2B5EF4-FFF2-40B4-BE49-F238E27FC236}">
                <a16:creationId xmlns:a16="http://schemas.microsoft.com/office/drawing/2014/main" id="{CDF2A092-0EED-3D47-8477-CE87907580A6}"/>
              </a:ext>
            </a:extLst>
          </p:cNvPr>
          <p:cNvSpPr txBox="1"/>
          <p:nvPr/>
        </p:nvSpPr>
        <p:spPr>
          <a:xfrm>
            <a:off x="6562487" y="1447845"/>
            <a:ext cx="4761730" cy="3448552"/>
          </a:xfrm>
          <a:prstGeom prst="rect">
            <a:avLst/>
          </a:prstGeom>
          <a:solidFill>
            <a:srgbClr val="466AAB"/>
          </a:solidFill>
        </p:spPr>
        <p:txBody>
          <a:bodyPr wrap="square" lIns="180000" rIns="180000" rtlCol="0" anchor="t">
            <a:noAutofit/>
          </a:bodyPr>
          <a:lstStyle/>
          <a:p>
            <a:pPr algn="just"/>
            <a:endParaRPr lang="en-US" sz="1400" dirty="0">
              <a:solidFill>
                <a:srgbClr val="FFF500"/>
              </a:solidFill>
            </a:endParaRPr>
          </a:p>
        </p:txBody>
      </p:sp>
      <p:pic>
        <p:nvPicPr>
          <p:cNvPr id="18" name="Picture 8">
            <a:extLst>
              <a:ext uri="{FF2B5EF4-FFF2-40B4-BE49-F238E27FC236}">
                <a16:creationId xmlns:a16="http://schemas.microsoft.com/office/drawing/2014/main" id="{08C4BC7E-B09D-2C46-93F9-ADD17C400A6C}"/>
              </a:ext>
            </a:extLst>
          </p:cNvPr>
          <p:cNvPicPr>
            <a:picLocks noChangeAspect="1"/>
          </p:cNvPicPr>
          <p:nvPr/>
        </p:nvPicPr>
        <p:blipFill>
          <a:blip r:embed="rId3">
            <a:biLevel thresh="75000"/>
          </a:blip>
          <a:stretch>
            <a:fillRect/>
          </a:stretch>
        </p:blipFill>
        <p:spPr>
          <a:xfrm>
            <a:off x="0" y="5592163"/>
            <a:ext cx="12192000" cy="1321470"/>
          </a:xfrm>
          <a:prstGeom prst="rect">
            <a:avLst/>
          </a:prstGeom>
        </p:spPr>
      </p:pic>
      <p:grpSp>
        <p:nvGrpSpPr>
          <p:cNvPr id="54" name="Grupo 53"/>
          <p:cNvGrpSpPr/>
          <p:nvPr/>
        </p:nvGrpSpPr>
        <p:grpSpPr>
          <a:xfrm>
            <a:off x="0" y="-8926"/>
            <a:ext cx="12192000" cy="542966"/>
            <a:chOff x="0" y="-8926"/>
            <a:chExt cx="12192000" cy="542966"/>
          </a:xfrm>
        </p:grpSpPr>
        <p:pic>
          <p:nvPicPr>
            <p:cNvPr id="55" name="Picture 9">
              <a:extLst>
                <a:ext uri="{FF2B5EF4-FFF2-40B4-BE49-F238E27FC236}">
                  <a16:creationId xmlns:a16="http://schemas.microsoft.com/office/drawing/2014/main" id="{C7024C67-4131-A147-B4B2-B6E26A1EF6B0}"/>
                </a:ext>
              </a:extLst>
            </p:cNvPr>
            <p:cNvPicPr>
              <a:picLocks noChangeAspect="1"/>
            </p:cNvPicPr>
            <p:nvPr/>
          </p:nvPicPr>
          <p:blipFill>
            <a:blip r:embed="rId3">
              <a:biLevel thresh="75000"/>
            </a:blip>
            <a:stretch>
              <a:fillRect/>
            </a:stretch>
          </p:blipFill>
          <p:spPr>
            <a:xfrm>
              <a:off x="0" y="-8926"/>
              <a:ext cx="12192000" cy="542966"/>
            </a:xfrm>
            <a:prstGeom prst="rect">
              <a:avLst/>
            </a:prstGeom>
          </p:spPr>
        </p:pic>
        <p:sp>
          <p:nvSpPr>
            <p:cNvPr id="56" name="TextBox 11">
              <a:extLst>
                <a:ext uri="{FF2B5EF4-FFF2-40B4-BE49-F238E27FC236}">
                  <a16:creationId xmlns:a16="http://schemas.microsoft.com/office/drawing/2014/main" id="{700EE390-0A59-EE43-9EBA-0791586CDC9A}"/>
                </a:ext>
              </a:extLst>
            </p:cNvPr>
            <p:cNvSpPr txBox="1"/>
            <p:nvPr/>
          </p:nvSpPr>
          <p:spPr>
            <a:xfrm>
              <a:off x="338110" y="124057"/>
              <a:ext cx="9695686" cy="276999"/>
            </a:xfrm>
            <a:prstGeom prst="rect">
              <a:avLst/>
            </a:prstGeom>
            <a:noFill/>
          </p:spPr>
          <p:txBody>
            <a:bodyPr wrap="square" rtlCol="0">
              <a:spAutoFit/>
            </a:bodyPr>
            <a:lstStyle/>
            <a:p>
              <a:r>
                <a:rPr lang="pt-PT" sz="1200" b="1" dirty="0">
                  <a:solidFill>
                    <a:srgbClr val="466AAB"/>
                  </a:solidFill>
                </a:rPr>
                <a:t>TOURISM AND CULTURAL HERITAGE </a:t>
              </a:r>
              <a:r>
                <a:rPr lang="en-US" sz="1200" b="1" dirty="0">
                  <a:solidFill>
                    <a:srgbClr val="466AAB"/>
                  </a:solidFill>
                </a:rPr>
                <a:t>– </a:t>
              </a:r>
              <a:r>
                <a:rPr lang="pt-PT" sz="1200" dirty="0">
                  <a:solidFill>
                    <a:srgbClr val="466AAB"/>
                  </a:solidFill>
                </a:rPr>
                <a:t>CALL FOR PROPOSALS</a:t>
              </a:r>
              <a:endParaRPr lang="en-US" sz="1200" dirty="0">
                <a:solidFill>
                  <a:srgbClr val="466AAB"/>
                </a:solidFill>
              </a:endParaRPr>
            </a:p>
          </p:txBody>
        </p:sp>
      </p:grpSp>
      <p:sp>
        <p:nvSpPr>
          <p:cNvPr id="57" name="TextBox 13">
            <a:extLst>
              <a:ext uri="{FF2B5EF4-FFF2-40B4-BE49-F238E27FC236}">
                <a16:creationId xmlns:a16="http://schemas.microsoft.com/office/drawing/2014/main" id="{59FF9F10-C740-E143-9B4A-C2303EFC2700}"/>
              </a:ext>
            </a:extLst>
          </p:cNvPr>
          <p:cNvSpPr txBox="1"/>
          <p:nvPr/>
        </p:nvSpPr>
        <p:spPr>
          <a:xfrm>
            <a:off x="6847172" y="1635526"/>
            <a:ext cx="4477045" cy="3093154"/>
          </a:xfrm>
          <a:prstGeom prst="rect">
            <a:avLst/>
          </a:prstGeom>
          <a:noFill/>
        </p:spPr>
        <p:txBody>
          <a:bodyPr wrap="square" rtlCol="0">
            <a:spAutoFit/>
          </a:bodyPr>
          <a:lstStyle/>
          <a:p>
            <a:r>
              <a:rPr lang="pt-PT" sz="1500" b="1" dirty="0">
                <a:solidFill>
                  <a:srgbClr val="FFFF00"/>
                </a:solidFill>
              </a:rPr>
              <a:t>ACTIONS</a:t>
            </a:r>
          </a:p>
          <a:p>
            <a:endParaRPr lang="pt-PT" sz="1500" dirty="0">
              <a:solidFill>
                <a:schemeClr val="bg1"/>
              </a:solidFill>
            </a:endParaRPr>
          </a:p>
          <a:p>
            <a:pPr marL="285750" lvl="0" indent="-285750">
              <a:buFont typeface="Arial" panose="020B0604020202020204" pitchFamily="34" charset="0"/>
              <a:buChar char="•"/>
            </a:pPr>
            <a:r>
              <a:rPr lang="en-US" sz="1500" dirty="0">
                <a:solidFill>
                  <a:schemeClr val="bg1"/>
                </a:solidFill>
              </a:rPr>
              <a:t>Launching of the call for proposals;</a:t>
            </a:r>
          </a:p>
          <a:p>
            <a:pPr lvl="0"/>
            <a:endParaRPr lang="pt-PT" sz="1500" dirty="0">
              <a:solidFill>
                <a:schemeClr val="bg1"/>
              </a:solidFill>
            </a:endParaRPr>
          </a:p>
          <a:p>
            <a:pPr marL="285750" lvl="0" indent="-285750">
              <a:buFont typeface="Arial" panose="020B0604020202020204" pitchFamily="34" charset="0"/>
              <a:buChar char="•"/>
            </a:pPr>
            <a:r>
              <a:rPr lang="fr-FR" sz="1500" dirty="0">
                <a:solidFill>
                  <a:schemeClr val="bg1"/>
                </a:solidFill>
              </a:rPr>
              <a:t>Evaluation of </a:t>
            </a:r>
            <a:r>
              <a:rPr lang="fr-FR" sz="1500" dirty="0" err="1">
                <a:solidFill>
                  <a:schemeClr val="bg1"/>
                </a:solidFill>
              </a:rPr>
              <a:t>proposals</a:t>
            </a:r>
            <a:r>
              <a:rPr lang="fr-FR" sz="1500" dirty="0">
                <a:solidFill>
                  <a:schemeClr val="bg1"/>
                </a:solidFill>
              </a:rPr>
              <a:t>;</a:t>
            </a:r>
          </a:p>
          <a:p>
            <a:pPr lvl="0"/>
            <a:endParaRPr lang="pt-PT" sz="1500" dirty="0">
              <a:solidFill>
                <a:schemeClr val="bg1"/>
              </a:solidFill>
            </a:endParaRPr>
          </a:p>
          <a:p>
            <a:pPr marL="285750" lvl="0" indent="-285750">
              <a:buFont typeface="Arial" panose="020B0604020202020204" pitchFamily="34" charset="0"/>
              <a:buChar char="•"/>
            </a:pPr>
            <a:r>
              <a:rPr lang="en-GB" sz="1500" dirty="0">
                <a:solidFill>
                  <a:schemeClr val="bg1"/>
                </a:solidFill>
              </a:rPr>
              <a:t>Signing of the grant contracts;</a:t>
            </a:r>
          </a:p>
          <a:p>
            <a:pPr lvl="0"/>
            <a:endParaRPr lang="pt-PT" sz="1500" dirty="0">
              <a:solidFill>
                <a:schemeClr val="bg1"/>
              </a:solidFill>
            </a:endParaRPr>
          </a:p>
          <a:p>
            <a:pPr marL="285750" lvl="0" indent="-285750">
              <a:buFont typeface="Arial" panose="020B0604020202020204" pitchFamily="34" charset="0"/>
              <a:buChar char="•"/>
            </a:pPr>
            <a:r>
              <a:rPr lang="en-US" sz="1500" dirty="0">
                <a:solidFill>
                  <a:schemeClr val="bg1"/>
                </a:solidFill>
              </a:rPr>
              <a:t>Technical assistance and mentorship to the projects’ implementation;</a:t>
            </a:r>
          </a:p>
          <a:p>
            <a:pPr lvl="0"/>
            <a:endParaRPr lang="pt-PT" sz="1500" dirty="0">
              <a:solidFill>
                <a:schemeClr val="bg1"/>
              </a:solidFill>
            </a:endParaRPr>
          </a:p>
          <a:p>
            <a:pPr marL="285750" lvl="0" indent="-285750">
              <a:buFont typeface="Arial" panose="020B0604020202020204" pitchFamily="34" charset="0"/>
              <a:buChar char="•"/>
            </a:pPr>
            <a:r>
              <a:rPr lang="en-US" sz="1500" dirty="0">
                <a:solidFill>
                  <a:schemeClr val="bg1"/>
                </a:solidFill>
              </a:rPr>
              <a:t>Communication of results, picking up on women’s success stories.</a:t>
            </a:r>
            <a:endParaRPr lang="pt-PT" sz="1500" dirty="0">
              <a:solidFill>
                <a:schemeClr val="bg1"/>
              </a:solidFill>
            </a:endParaRPr>
          </a:p>
        </p:txBody>
      </p:sp>
      <p:grpSp>
        <p:nvGrpSpPr>
          <p:cNvPr id="38" name="Grupo 37"/>
          <p:cNvGrpSpPr/>
          <p:nvPr/>
        </p:nvGrpSpPr>
        <p:grpSpPr>
          <a:xfrm>
            <a:off x="452325" y="5974711"/>
            <a:ext cx="11299524" cy="647700"/>
            <a:chOff x="452325" y="5983338"/>
            <a:chExt cx="11299524" cy="647700"/>
          </a:xfrm>
        </p:grpSpPr>
        <p:grpSp>
          <p:nvGrpSpPr>
            <p:cNvPr id="39" name="Grupo 38"/>
            <p:cNvGrpSpPr/>
            <p:nvPr/>
          </p:nvGrpSpPr>
          <p:grpSpPr>
            <a:xfrm>
              <a:off x="452325" y="5983338"/>
              <a:ext cx="11299524" cy="647700"/>
              <a:chOff x="590375" y="5951896"/>
              <a:chExt cx="11299524" cy="647700"/>
            </a:xfrm>
          </p:grpSpPr>
          <p:grpSp>
            <p:nvGrpSpPr>
              <p:cNvPr id="41" name="Grupo 40"/>
              <p:cNvGrpSpPr/>
              <p:nvPr/>
            </p:nvGrpSpPr>
            <p:grpSpPr>
              <a:xfrm>
                <a:off x="7309508" y="6008490"/>
                <a:ext cx="2088735" cy="464105"/>
                <a:chOff x="0" y="0"/>
                <a:chExt cx="2114550" cy="520700"/>
              </a:xfrm>
            </p:grpSpPr>
            <p:pic>
              <p:nvPicPr>
                <p:cNvPr id="50" name="Picture 31">
                  <a:extLst>
                    <a:ext uri="{FF2B5EF4-FFF2-40B4-BE49-F238E27FC236}">
                      <a16:creationId xmlns:a16="http://schemas.microsoft.com/office/drawing/2014/main" id="{91AE9704-5554-46D5-9B8D-428107E0CF04}"/>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865505" cy="520700"/>
                </a:xfrm>
                <a:prstGeom prst="rect">
                  <a:avLst/>
                </a:prstGeom>
              </p:spPr>
            </p:pic>
            <p:sp>
              <p:nvSpPr>
                <p:cNvPr id="51" name="Retângulo 50"/>
                <p:cNvSpPr/>
                <p:nvPr/>
              </p:nvSpPr>
              <p:spPr>
                <a:xfrm>
                  <a:off x="863600" y="0"/>
                  <a:ext cx="1250950" cy="52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Funded by </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GB" sz="9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xxx </a:t>
                  </a:r>
                  <a:r>
                    <a:rPr lang="en-GB" sz="9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European Union</a:t>
                  </a:r>
                  <a:endParaRPr lang="pt-PT" sz="1100" dirty="0">
                    <a:effectLst/>
                    <a:ea typeface="Calibri" panose="020F0502020204030204" pitchFamily="34" charset="0"/>
                    <a:cs typeface="Times New Roman" panose="02020603050405020304" pitchFamily="18" charset="0"/>
                  </a:endParaRPr>
                </a:p>
              </p:txBody>
            </p:sp>
          </p:grpSp>
          <p:grpSp>
            <p:nvGrpSpPr>
              <p:cNvPr id="42" name="Grupo 41"/>
              <p:cNvGrpSpPr/>
              <p:nvPr/>
            </p:nvGrpSpPr>
            <p:grpSpPr>
              <a:xfrm>
                <a:off x="9527699" y="6027356"/>
                <a:ext cx="2362200" cy="450850"/>
                <a:chOff x="0" y="0"/>
                <a:chExt cx="2362200" cy="450850"/>
              </a:xfrm>
            </p:grpSpPr>
            <p:pic>
              <p:nvPicPr>
                <p:cNvPr id="48"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63600" cy="450850"/>
                </a:xfrm>
                <a:prstGeom prst="rect">
                  <a:avLst/>
                </a:prstGeom>
              </p:spPr>
            </p:pic>
            <p:sp>
              <p:nvSpPr>
                <p:cNvPr id="49" name="Retângulo 48"/>
                <p:cNvSpPr/>
                <p:nvPr/>
              </p:nvSpPr>
              <p:spPr>
                <a:xfrm>
                  <a:off x="863600" y="50800"/>
                  <a:ext cx="1498600" cy="400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Co-funded and managed by Camões I.P. </a:t>
                  </a:r>
                  <a:endParaRPr lang="pt-PT" sz="1100" dirty="0">
                    <a:solidFill>
                      <a:schemeClr val="tx1"/>
                    </a:solidFill>
                    <a:effectLst/>
                    <a:ea typeface="Calibri" panose="020F0502020204030204" pitchFamily="34" charset="0"/>
                    <a:cs typeface="Times New Roman" panose="02020603050405020304" pitchFamily="18" charset="0"/>
                  </a:endParaRPr>
                </a:p>
              </p:txBody>
            </p:sp>
          </p:grpSp>
          <p:grpSp>
            <p:nvGrpSpPr>
              <p:cNvPr id="43" name="Grupo 42"/>
              <p:cNvGrpSpPr/>
              <p:nvPr/>
            </p:nvGrpSpPr>
            <p:grpSpPr>
              <a:xfrm>
                <a:off x="590375" y="5951896"/>
                <a:ext cx="4047206" cy="647700"/>
                <a:chOff x="0" y="0"/>
                <a:chExt cx="4914900" cy="784860"/>
              </a:xfrm>
            </p:grpSpPr>
            <p:pic>
              <p:nvPicPr>
                <p:cNvPr id="44" name="Picture 2">
                  <a:extLst>
                    <a:ext uri="{FF2B5EF4-FFF2-40B4-BE49-F238E27FC236}">
                      <a16:creationId xmlns:a16="http://schemas.microsoft.com/office/drawing/2014/main" id="{50A3A6F9-DF6A-4D44-AF59-71B692C0FD4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86940" y="68580"/>
                  <a:ext cx="990600" cy="701040"/>
                </a:xfrm>
                <a:prstGeom prst="rect">
                  <a:avLst/>
                </a:prstGeom>
              </p:spPr>
            </p:pic>
            <p:pic>
              <p:nvPicPr>
                <p:cNvPr id="45" name="image3.png"/>
                <p:cNvPicPr/>
                <p:nvPr/>
              </p:nvPicPr>
              <p:blipFill>
                <a:blip r:embed="rId7">
                  <a:extLst>
                    <a:ext uri="{28A0092B-C50C-407E-A947-70E740481C1C}">
                      <a14:useLocalDpi xmlns:a14="http://schemas.microsoft.com/office/drawing/2010/main" val="0"/>
                    </a:ext>
                  </a:extLst>
                </a:blip>
                <a:srcRect/>
                <a:stretch>
                  <a:fillRect/>
                </a:stretch>
              </p:blipFill>
              <p:spPr>
                <a:xfrm>
                  <a:off x="1028700" y="0"/>
                  <a:ext cx="1112520" cy="784860"/>
                </a:xfrm>
                <a:prstGeom prst="rect">
                  <a:avLst/>
                </a:prstGeom>
                <a:ln/>
              </p:spPr>
            </p:pic>
            <p:pic>
              <p:nvPicPr>
                <p:cNvPr id="46"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8100"/>
                  <a:ext cx="838200" cy="692150"/>
                </a:xfrm>
                <a:prstGeom prst="rect">
                  <a:avLst/>
                </a:prstGeom>
                <a:noFill/>
                <a:ln w="9525">
                  <a:noFill/>
                  <a:miter lim="800000"/>
                  <a:headEnd/>
                  <a:tailEnd/>
                </a:ln>
              </p:spPr>
            </p:pic>
            <p:pic>
              <p:nvPicPr>
                <p:cNvPr id="47"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7540" y="91440"/>
                  <a:ext cx="1737360" cy="539115"/>
                </a:xfrm>
                <a:prstGeom prst="rect">
                  <a:avLst/>
                </a:prstGeom>
                <a:noFill/>
              </p:spPr>
            </p:pic>
          </p:grpSp>
        </p:grpSp>
        <p:pic>
          <p:nvPicPr>
            <p:cNvPr id="40" name="Picture 12">
              <a:extLst>
                <a:ext uri="{FF2B5EF4-FFF2-40B4-BE49-F238E27FC236}">
                  <a16:creationId xmlns:a16="http://schemas.microsoft.com/office/drawing/2014/main" id="{E8FE5326-6178-904A-9854-0DCFAFE73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25" y="6038953"/>
              <a:ext cx="863600" cy="450850"/>
            </a:xfrm>
            <a:prstGeom prst="rect">
              <a:avLst/>
            </a:prstGeom>
          </p:spPr>
        </p:pic>
      </p:grpSp>
    </p:spTree>
    <p:extLst>
      <p:ext uri="{BB962C8B-B14F-4D97-AF65-F5344CB8AC3E}">
        <p14:creationId xmlns:p14="http://schemas.microsoft.com/office/powerpoint/2010/main" val="891910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9305</TotalTime>
  <Words>2583</Words>
  <Application>Microsoft Office PowerPoint</Application>
  <PresentationFormat>Ecrã Panorâmico</PresentationFormat>
  <Paragraphs>439</Paragraphs>
  <Slides>27</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27</vt:i4>
      </vt:variant>
    </vt:vector>
  </HeadingPairs>
  <TitlesOfParts>
    <vt:vector size="33" baseType="lpstr">
      <vt:lpstr>Arial</vt:lpstr>
      <vt:lpstr>Calibri</vt:lpstr>
      <vt:lpstr>Calibri Light</vt:lpstr>
      <vt:lpstr>Times New Roman</vt:lpstr>
      <vt:lpstr>Wingdings</vt:lpstr>
      <vt:lpstr>Office Theme</vt:lpstr>
      <vt:lpstr>CALL FOR PROPOSALS TOURISM AND CULTURAL HERITAGE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CALL FOR PROPOSALS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Paula Vilela de Oliveira</cp:lastModifiedBy>
  <cp:revision>299</cp:revision>
  <cp:lastPrinted>2020-09-30T15:41:40Z</cp:lastPrinted>
  <dcterms:created xsi:type="dcterms:W3CDTF">2020-07-13T09:10:32Z</dcterms:created>
  <dcterms:modified xsi:type="dcterms:W3CDTF">2021-12-07T06:37:35Z</dcterms:modified>
</cp:coreProperties>
</file>